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515" autoAdjust="0"/>
  </p:normalViewPr>
  <p:slideViewPr>
    <p:cSldViewPr snapToGrid="0">
      <p:cViewPr varScale="1">
        <p:scale>
          <a:sx n="63" d="100"/>
          <a:sy n="63"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C15BE-32DD-4D7B-A154-919D8432A80E}" type="datetimeFigureOut">
              <a:rPr lang="en-AU" smtClean="0"/>
              <a:t>10/06/2020</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46261-FB5E-48E8-8033-257B43DD8EE2}" type="slidenum">
              <a:rPr lang="en-AU" smtClean="0"/>
              <a:t>‹#›</a:t>
            </a:fld>
            <a:endParaRPr lang="en-AU"/>
          </a:p>
        </p:txBody>
      </p:sp>
    </p:spTree>
    <p:extLst>
      <p:ext uri="{BB962C8B-B14F-4D97-AF65-F5344CB8AC3E}">
        <p14:creationId xmlns:p14="http://schemas.microsoft.com/office/powerpoint/2010/main" val="149801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following slides are recommended for use with the activities in NGV resource ‘Art and English | Descriptive writing inspired by John </a:t>
            </a:r>
            <a:r>
              <a:rPr lang="en-US" sz="1200" b="0" i="0" u="none" strike="noStrike" kern="1200" baseline="0" dirty="0" err="1">
                <a:solidFill>
                  <a:schemeClr val="tx1"/>
                </a:solidFill>
                <a:latin typeface="+mn-lt"/>
                <a:ea typeface="+mn-ea"/>
                <a:cs typeface="+mn-cs"/>
              </a:rPr>
              <a:t>Brack's</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Collins St, 5p.m</a:t>
            </a:r>
            <a:r>
              <a:rPr lang="en-US" sz="1200" b="0" i="0" u="none" strike="noStrike" kern="1200" baseline="0" dirty="0">
                <a:solidFill>
                  <a:schemeClr val="tx1"/>
                </a:solidFill>
                <a:latin typeface="+mn-lt"/>
                <a:ea typeface="+mn-ea"/>
                <a:cs typeface="+mn-cs"/>
              </a:rPr>
              <a:t>.’ It can be accessed at </a:t>
            </a:r>
            <a:r>
              <a:rPr lang="en-AU" dirty="0"/>
              <a:t>www.ngv.vic.gov.au/school_resource/art-and-english-descriptive-writing-inspired-by-john-bracks-collins-st-5p-m </a:t>
            </a:r>
          </a:p>
        </p:txBody>
      </p:sp>
      <p:sp>
        <p:nvSpPr>
          <p:cNvPr id="4" name="Slide Number Placeholder 3"/>
          <p:cNvSpPr>
            <a:spLocks noGrp="1"/>
          </p:cNvSpPr>
          <p:nvPr>
            <p:ph type="sldNum" sz="quarter" idx="5"/>
          </p:nvPr>
        </p:nvSpPr>
        <p:spPr/>
        <p:txBody>
          <a:bodyPr/>
          <a:lstStyle/>
          <a:p>
            <a:fld id="{97C46261-FB5E-48E8-8033-257B43DD8EE2}" type="slidenum">
              <a:rPr lang="en-AU" smtClean="0"/>
              <a:t>1</a:t>
            </a:fld>
            <a:endParaRPr lang="en-AU"/>
          </a:p>
        </p:txBody>
      </p:sp>
    </p:spTree>
    <p:extLst>
      <p:ext uri="{BB962C8B-B14F-4D97-AF65-F5344CB8AC3E}">
        <p14:creationId xmlns:p14="http://schemas.microsoft.com/office/powerpoint/2010/main" val="2936911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John </a:t>
            </a:r>
            <a:r>
              <a:rPr lang="en-US" sz="1200" b="0" i="0" u="none" strike="noStrike" kern="1200" baseline="0" dirty="0" err="1">
                <a:solidFill>
                  <a:schemeClr val="tx1"/>
                </a:solidFill>
                <a:latin typeface="+mn-lt"/>
                <a:ea typeface="+mn-ea"/>
                <a:cs typeface="+mn-cs"/>
              </a:rPr>
              <a:t>Brack</a:t>
            </a:r>
            <a:r>
              <a:rPr lang="en-US" sz="1200" b="0" i="0" u="none" strike="noStrike" kern="1200" baseline="0" dirty="0">
                <a:solidFill>
                  <a:schemeClr val="tx1"/>
                </a:solidFill>
                <a:latin typeface="+mn-lt"/>
                <a:ea typeface="+mn-ea"/>
                <a:cs typeface="+mn-cs"/>
              </a:rPr>
              <a:t> (1920–99) was one of Australia’s leading modern artists. His iconic work, </a:t>
            </a:r>
            <a:r>
              <a:rPr lang="en-US" sz="1200" b="0" i="1" u="none" strike="noStrike" kern="1200" baseline="0" dirty="0">
                <a:solidFill>
                  <a:schemeClr val="tx1"/>
                </a:solidFill>
                <a:latin typeface="+mn-lt"/>
                <a:ea typeface="+mn-ea"/>
                <a:cs typeface="+mn-cs"/>
              </a:rPr>
              <a:t>Collins St, 5p.m.</a:t>
            </a:r>
            <a:r>
              <a:rPr lang="en-US" sz="1200" b="0" i="0" u="none" strike="noStrike" kern="1200" baseline="0" dirty="0">
                <a:solidFill>
                  <a:schemeClr val="tx1"/>
                </a:solidFill>
                <a:latin typeface="+mn-lt"/>
                <a:ea typeface="+mn-ea"/>
                <a:cs typeface="+mn-cs"/>
              </a:rPr>
              <a:t>, 1955, offers a social commentary on everyday life in the 1950s. In 2011,the painting was voted the National Gallery of Victoria’s most popular work of art.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John </a:t>
            </a:r>
            <a:r>
              <a:rPr lang="en-US" sz="1200" b="0" i="0" u="none" strike="noStrike" kern="1200" baseline="0" dirty="0" err="1">
                <a:solidFill>
                  <a:schemeClr val="tx1"/>
                </a:solidFill>
                <a:latin typeface="+mn-lt"/>
                <a:ea typeface="+mn-ea"/>
                <a:cs typeface="+mn-cs"/>
              </a:rPr>
              <a:t>Brack</a:t>
            </a:r>
            <a:r>
              <a:rPr lang="en-US" sz="1200" b="0" i="0" u="none" strike="noStrike" kern="1200" baseline="0" dirty="0">
                <a:solidFill>
                  <a:schemeClr val="tx1"/>
                </a:solidFill>
                <a:latin typeface="+mn-lt"/>
                <a:ea typeface="+mn-ea"/>
                <a:cs typeface="+mn-cs"/>
              </a:rPr>
              <a:t> was interested in describing modern life and society and his subjects were everyday people. </a:t>
            </a:r>
            <a:r>
              <a:rPr lang="en-US" sz="1200" b="0" i="1" u="none" strike="noStrike" kern="1200" baseline="0" dirty="0">
                <a:solidFill>
                  <a:schemeClr val="tx1"/>
                </a:solidFill>
                <a:latin typeface="+mn-lt"/>
                <a:ea typeface="+mn-ea"/>
                <a:cs typeface="+mn-cs"/>
              </a:rPr>
              <a:t>Collins St, 5p.m</a:t>
            </a:r>
            <a:r>
              <a:rPr lang="en-US" sz="1200" b="0" i="0" u="none" strike="noStrike" kern="1200" baseline="0" dirty="0">
                <a:solidFill>
                  <a:schemeClr val="tx1"/>
                </a:solidFill>
                <a:latin typeface="+mn-lt"/>
                <a:ea typeface="+mn-ea"/>
                <a:cs typeface="+mn-cs"/>
              </a:rPr>
              <a:t>. was painted at a time when memories of the Depression and wartime austerity still lingered; however, there was also cause for celebration, as the Australian economy thrived with full employment and home building soared. To prepare for the painting, </a:t>
            </a:r>
            <a:r>
              <a:rPr lang="en-US" sz="1200" b="0" i="0" u="none" strike="noStrike" kern="1200" baseline="0" dirty="0" err="1">
                <a:solidFill>
                  <a:schemeClr val="tx1"/>
                </a:solidFill>
                <a:latin typeface="+mn-lt"/>
                <a:ea typeface="+mn-ea"/>
                <a:cs typeface="+mn-cs"/>
              </a:rPr>
              <a:t>Brack</a:t>
            </a:r>
            <a:r>
              <a:rPr lang="en-US" sz="1200" b="0" i="0" u="none" strike="noStrike" kern="1200" baseline="0" dirty="0">
                <a:solidFill>
                  <a:schemeClr val="tx1"/>
                </a:solidFill>
                <a:latin typeface="+mn-lt"/>
                <a:ea typeface="+mn-ea"/>
                <a:cs typeface="+mn-cs"/>
              </a:rPr>
              <a:t> stood in a doorway in Melbourne’s Collins Street between 4.45 pm and 5.15 pm for many weeks and sketched streams of rush hour workers on their way home from work. He also referenced photographs of buildings in </a:t>
            </a:r>
            <a:r>
              <a:rPr lang="en-AU" sz="1200" b="0" i="0" u="none" strike="noStrike" kern="1200" baseline="0" dirty="0">
                <a:solidFill>
                  <a:schemeClr val="tx1"/>
                </a:solidFill>
                <a:latin typeface="+mn-lt"/>
                <a:ea typeface="+mn-ea"/>
                <a:cs typeface="+mn-cs"/>
              </a:rPr>
              <a:t>Collins Street.</a:t>
            </a:r>
          </a:p>
          <a:p>
            <a:endParaRPr lang="en-AU"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During this period in Melbourne, most of the population was of Anglo-Celtic origin. </a:t>
            </a:r>
            <a:r>
              <a:rPr lang="en-US" sz="1200" b="0" i="0" u="none" strike="noStrike" kern="1200" baseline="0" dirty="0" err="1">
                <a:solidFill>
                  <a:schemeClr val="tx1"/>
                </a:solidFill>
                <a:latin typeface="+mn-lt"/>
                <a:ea typeface="+mn-ea"/>
                <a:cs typeface="+mn-cs"/>
              </a:rPr>
              <a:t>Brack</a:t>
            </a:r>
            <a:r>
              <a:rPr lang="en-US" sz="1200" b="0" i="0" u="none" strike="noStrike" kern="1200" baseline="0" dirty="0">
                <a:solidFill>
                  <a:schemeClr val="tx1"/>
                </a:solidFill>
                <a:latin typeface="+mn-lt"/>
                <a:ea typeface="+mn-ea"/>
                <a:cs typeface="+mn-cs"/>
              </a:rPr>
              <a:t> has depicted the people in </a:t>
            </a:r>
            <a:r>
              <a:rPr lang="en-US" sz="1200" b="0" i="1" u="none" strike="noStrike" kern="1200" baseline="0" dirty="0">
                <a:solidFill>
                  <a:schemeClr val="tx1"/>
                </a:solidFill>
                <a:latin typeface="+mn-lt"/>
                <a:ea typeface="+mn-ea"/>
                <a:cs typeface="+mn-cs"/>
              </a:rPr>
              <a:t>Collins St, 5p.m. </a:t>
            </a:r>
            <a:r>
              <a:rPr lang="en-US" sz="1200" b="0" i="0" u="none" strike="noStrike" kern="1200" baseline="0" dirty="0">
                <a:solidFill>
                  <a:schemeClr val="tx1"/>
                </a:solidFill>
                <a:latin typeface="+mn-lt"/>
                <a:ea typeface="+mn-ea"/>
                <a:cs typeface="+mn-cs"/>
              </a:rPr>
              <a:t>monochromatically to reflect the similarity </a:t>
            </a:r>
            <a:r>
              <a:rPr lang="en-AU" sz="1200" b="0" i="0" u="none" strike="noStrike" kern="1200" baseline="0" dirty="0">
                <a:solidFill>
                  <a:schemeClr val="tx1"/>
                </a:solidFill>
                <a:latin typeface="+mn-lt"/>
                <a:ea typeface="+mn-ea"/>
                <a:cs typeface="+mn-cs"/>
              </a:rPr>
              <a:t>between them. </a:t>
            </a:r>
            <a:r>
              <a:rPr lang="en-US" sz="1200" b="0" i="0" u="none" strike="noStrike" kern="1200" baseline="0" dirty="0">
                <a:solidFill>
                  <a:schemeClr val="tx1"/>
                </a:solidFill>
                <a:latin typeface="+mn-lt"/>
                <a:ea typeface="+mn-ea"/>
                <a:cs typeface="+mn-cs"/>
              </a:rPr>
              <a:t>The artist’s depiction of these emotionally closed, robotic figures, seemingly unaware of each other and their surroundings, may be read as a loss of individuality and sense of alienation in the masses. </a:t>
            </a:r>
            <a:r>
              <a:rPr lang="en-US" sz="1200" b="0" i="0" u="none" strike="noStrike" kern="1200" baseline="0" dirty="0" err="1">
                <a:solidFill>
                  <a:schemeClr val="tx1"/>
                </a:solidFill>
                <a:latin typeface="+mn-lt"/>
                <a:ea typeface="+mn-ea"/>
                <a:cs typeface="+mn-cs"/>
              </a:rPr>
              <a:t>Brack</a:t>
            </a:r>
            <a:r>
              <a:rPr lang="en-US" sz="1200" b="0" i="0" u="none" strike="noStrike" kern="1200" baseline="0" dirty="0">
                <a:solidFill>
                  <a:schemeClr val="tx1"/>
                </a:solidFill>
                <a:latin typeface="+mn-lt"/>
                <a:ea typeface="+mn-ea"/>
                <a:cs typeface="+mn-cs"/>
              </a:rPr>
              <a:t> noted</a:t>
            </a:r>
            <a:r>
              <a:rPr lang="en-US" sz="1200" b="0" i="1" u="none" strike="noStrike" kern="1200" baseline="0" dirty="0">
                <a:solidFill>
                  <a:schemeClr val="tx1"/>
                </a:solidFill>
                <a:latin typeface="+mn-lt"/>
                <a:ea typeface="+mn-ea"/>
                <a:cs typeface="+mn-cs"/>
              </a:rPr>
              <a:t>, ‘As a matter of fact it used to strike me as most eerie, to be sketching within 3 feet of so many people, none of whom took the slightest notice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Brack’s</a:t>
            </a:r>
            <a:r>
              <a:rPr lang="en-US" sz="1200" b="0" i="0" u="none" strike="noStrike" kern="1200" baseline="0" dirty="0">
                <a:solidFill>
                  <a:schemeClr val="tx1"/>
                </a:solidFill>
                <a:latin typeface="+mn-lt"/>
                <a:ea typeface="+mn-ea"/>
                <a:cs typeface="+mn-cs"/>
              </a:rPr>
              <a:t> paintings, often </a:t>
            </a:r>
            <a:r>
              <a:rPr lang="en-US" sz="1200" b="0" i="0" u="none" strike="noStrike" kern="1200" baseline="0" dirty="0" err="1">
                <a:solidFill>
                  <a:schemeClr val="tx1"/>
                </a:solidFill>
                <a:latin typeface="+mn-lt"/>
                <a:ea typeface="+mn-ea"/>
                <a:cs typeface="+mn-cs"/>
              </a:rPr>
              <a:t>sombre</a:t>
            </a:r>
            <a:r>
              <a:rPr lang="en-US" sz="1200" b="0" i="0" u="none" strike="noStrike" kern="1200" baseline="0" dirty="0">
                <a:solidFill>
                  <a:schemeClr val="tx1"/>
                </a:solidFill>
                <a:latin typeface="+mn-lt"/>
                <a:ea typeface="+mn-ea"/>
                <a:cs typeface="+mn-cs"/>
              </a:rPr>
              <a:t> in tone, reveal insights into the human condition.</a:t>
            </a:r>
            <a:endParaRPr lang="en-AU" dirty="0"/>
          </a:p>
        </p:txBody>
      </p:sp>
      <p:sp>
        <p:nvSpPr>
          <p:cNvPr id="4" name="Slide Number Placeholder 3"/>
          <p:cNvSpPr>
            <a:spLocks noGrp="1"/>
          </p:cNvSpPr>
          <p:nvPr>
            <p:ph type="sldNum" sz="quarter" idx="5"/>
          </p:nvPr>
        </p:nvSpPr>
        <p:spPr/>
        <p:txBody>
          <a:bodyPr/>
          <a:lstStyle/>
          <a:p>
            <a:fld id="{97C46261-FB5E-48E8-8033-257B43DD8EE2}" type="slidenum">
              <a:rPr lang="en-AU" smtClean="0"/>
              <a:t>2</a:t>
            </a:fld>
            <a:endParaRPr lang="en-AU"/>
          </a:p>
        </p:txBody>
      </p:sp>
    </p:spTree>
    <p:extLst>
      <p:ext uri="{BB962C8B-B14F-4D97-AF65-F5344CB8AC3E}">
        <p14:creationId xmlns:p14="http://schemas.microsoft.com/office/powerpoint/2010/main" val="281069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John </a:t>
            </a:r>
            <a:r>
              <a:rPr lang="en-US" sz="1200" b="0" i="0" u="none" strike="noStrike" kern="1200" baseline="0" dirty="0" err="1">
                <a:solidFill>
                  <a:schemeClr val="tx1"/>
                </a:solidFill>
                <a:latin typeface="+mn-lt"/>
                <a:ea typeface="+mn-ea"/>
                <a:cs typeface="+mn-cs"/>
              </a:rPr>
              <a:t>Brack’s</a:t>
            </a:r>
            <a:r>
              <a:rPr lang="en-US" sz="1200" b="0" i="0" u="none" strike="noStrike" kern="1200" baseline="0" dirty="0">
                <a:solidFill>
                  <a:schemeClr val="tx1"/>
                </a:solidFill>
                <a:latin typeface="+mn-lt"/>
                <a:ea typeface="+mn-ea"/>
                <a:cs typeface="+mn-cs"/>
              </a:rPr>
              <a:t> work, </a:t>
            </a:r>
            <a:r>
              <a:rPr lang="en-US" sz="1200" b="0" i="1" u="none" strike="noStrike" kern="1200" baseline="0" dirty="0">
                <a:solidFill>
                  <a:schemeClr val="tx1"/>
                </a:solidFill>
                <a:latin typeface="+mn-lt"/>
                <a:ea typeface="+mn-ea"/>
                <a:cs typeface="+mn-cs"/>
              </a:rPr>
              <a:t>The bar</a:t>
            </a:r>
            <a:r>
              <a:rPr lang="en-US" sz="1200" b="0" i="0" u="none" strike="noStrike" kern="1200" baseline="0" dirty="0">
                <a:solidFill>
                  <a:schemeClr val="tx1"/>
                </a:solidFill>
                <a:latin typeface="+mn-lt"/>
                <a:ea typeface="+mn-ea"/>
                <a:cs typeface="+mn-cs"/>
              </a:rPr>
              <a:t>, 1954, is a companion to </a:t>
            </a:r>
            <a:r>
              <a:rPr lang="en-US" sz="1200" b="0" i="1" u="none" strike="noStrike" kern="1200" baseline="0" dirty="0">
                <a:solidFill>
                  <a:schemeClr val="tx1"/>
                </a:solidFill>
                <a:latin typeface="+mn-lt"/>
                <a:ea typeface="+mn-ea"/>
                <a:cs typeface="+mn-cs"/>
              </a:rPr>
              <a:t>Collins St, 5p.m</a:t>
            </a:r>
            <a:r>
              <a:rPr lang="en-US" sz="1200" b="0" i="0" u="none" strike="noStrike" kern="1200" baseline="0" dirty="0">
                <a:solidFill>
                  <a:schemeClr val="tx1"/>
                </a:solidFill>
                <a:latin typeface="+mn-lt"/>
                <a:ea typeface="+mn-ea"/>
                <a:cs typeface="+mn-cs"/>
              </a:rPr>
              <a:t>. Under the watchful eyes of a stern bartender, a band of near-identical workers urgently drink their fill before the six o’clock closing that was enforced in Melbourne pubs until 1966. As a pair, the two paintings offer an insight into city life during this decade in Australia’s history. In this work, </a:t>
            </a:r>
            <a:r>
              <a:rPr lang="en-US" sz="1200" b="0" i="0" u="none" strike="noStrike" kern="1200" baseline="0" dirty="0" err="1">
                <a:solidFill>
                  <a:schemeClr val="tx1"/>
                </a:solidFill>
                <a:latin typeface="+mn-lt"/>
                <a:ea typeface="+mn-ea"/>
                <a:cs typeface="+mn-cs"/>
              </a:rPr>
              <a:t>Brack</a:t>
            </a:r>
            <a:r>
              <a:rPr lang="en-US" sz="1200" b="0" i="0" u="none" strike="noStrike" kern="1200" baseline="0" dirty="0">
                <a:solidFill>
                  <a:schemeClr val="tx1"/>
                </a:solidFill>
                <a:latin typeface="+mn-lt"/>
                <a:ea typeface="+mn-ea"/>
                <a:cs typeface="+mn-cs"/>
              </a:rPr>
              <a:t> has appropriated Édouard Manet’s famous painting, </a:t>
            </a:r>
            <a:r>
              <a:rPr lang="en-US" sz="1200" b="0" i="1" u="none" strike="noStrike" kern="1200" baseline="0" dirty="0">
                <a:solidFill>
                  <a:schemeClr val="tx1"/>
                </a:solidFill>
                <a:latin typeface="+mn-lt"/>
                <a:ea typeface="+mn-ea"/>
                <a:cs typeface="+mn-cs"/>
              </a:rPr>
              <a:t>A bar at the Folies-</a:t>
            </a:r>
            <a:r>
              <a:rPr lang="en-US" sz="1200" b="0" i="1" u="none" strike="noStrike" kern="1200" baseline="0" dirty="0" err="1">
                <a:solidFill>
                  <a:schemeClr val="tx1"/>
                </a:solidFill>
                <a:latin typeface="+mn-lt"/>
                <a:ea typeface="+mn-ea"/>
                <a:cs typeface="+mn-cs"/>
              </a:rPr>
              <a:t>Bergère</a:t>
            </a:r>
            <a:r>
              <a:rPr lang="en-US" sz="1200" b="0" i="0" u="none" strike="noStrike" kern="1200" baseline="0" dirty="0">
                <a:solidFill>
                  <a:schemeClr val="tx1"/>
                </a:solidFill>
                <a:latin typeface="+mn-lt"/>
                <a:ea typeface="+mn-ea"/>
                <a:cs typeface="+mn-cs"/>
              </a:rPr>
              <a:t>, 1882, and replaced the opulence of 1880s Paris with the dour austerity of 1950s Melbourne.</a:t>
            </a:r>
            <a:endParaRPr lang="en-AU" dirty="0"/>
          </a:p>
        </p:txBody>
      </p:sp>
      <p:sp>
        <p:nvSpPr>
          <p:cNvPr id="4" name="Slide Number Placeholder 3"/>
          <p:cNvSpPr>
            <a:spLocks noGrp="1"/>
          </p:cNvSpPr>
          <p:nvPr>
            <p:ph type="sldNum" sz="quarter" idx="5"/>
          </p:nvPr>
        </p:nvSpPr>
        <p:spPr/>
        <p:txBody>
          <a:bodyPr/>
          <a:lstStyle/>
          <a:p>
            <a:fld id="{97C46261-FB5E-48E8-8033-257B43DD8EE2}" type="slidenum">
              <a:rPr lang="en-AU" smtClean="0"/>
              <a:t>3</a:t>
            </a:fld>
            <a:endParaRPr lang="en-AU"/>
          </a:p>
        </p:txBody>
      </p:sp>
    </p:spTree>
    <p:extLst>
      <p:ext uri="{BB962C8B-B14F-4D97-AF65-F5344CB8AC3E}">
        <p14:creationId xmlns:p14="http://schemas.microsoft.com/office/powerpoint/2010/main" val="35527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7B762D-9AA0-4C6D-92E4-B6398FC93BDA}"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137214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B762D-9AA0-4C6D-92E4-B6398FC93BDA}"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253653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B762D-9AA0-4C6D-92E4-B6398FC93BDA}"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338000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7B762D-9AA0-4C6D-92E4-B6398FC93BDA}"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8890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7B762D-9AA0-4C6D-92E4-B6398FC93BDA}" type="datetimeFigureOut">
              <a:rPr lang="en-AU" smtClean="0"/>
              <a:t>10/06/2020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255780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7B762D-9AA0-4C6D-92E4-B6398FC93BDA}" type="datetimeFigureOut">
              <a:rPr lang="en-AU" smtClean="0"/>
              <a:t>10/06/2020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6115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7B762D-9AA0-4C6D-92E4-B6398FC93BDA}" type="datetimeFigureOut">
              <a:rPr lang="en-AU" smtClean="0"/>
              <a:t>10/06/2020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1200927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7B762D-9AA0-4C6D-92E4-B6398FC93BDA}" type="datetimeFigureOut">
              <a:rPr lang="en-AU" smtClean="0"/>
              <a:t>10/06/2020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177946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7B762D-9AA0-4C6D-92E4-B6398FC93BDA}" type="datetimeFigureOut">
              <a:rPr lang="en-AU" smtClean="0"/>
              <a:t>10/06/2020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4121284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7B762D-9AA0-4C6D-92E4-B6398FC93BDA}" type="datetimeFigureOut">
              <a:rPr lang="en-AU" smtClean="0"/>
              <a:t>10/06/2020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660898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7B762D-9AA0-4C6D-92E4-B6398FC93BDA}" type="datetimeFigureOut">
              <a:rPr lang="en-AU" smtClean="0"/>
              <a:t>10/06/2020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C708C27-947A-41F9-A2B5-E3B9307B06BC}" type="slidenum">
              <a:rPr lang="en-AU" smtClean="0"/>
              <a:t>‹#›</a:t>
            </a:fld>
            <a:endParaRPr lang="en-AU"/>
          </a:p>
        </p:txBody>
      </p:sp>
    </p:spTree>
    <p:extLst>
      <p:ext uri="{BB962C8B-B14F-4D97-AF65-F5344CB8AC3E}">
        <p14:creationId xmlns:p14="http://schemas.microsoft.com/office/powerpoint/2010/main" val="1203076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B762D-9AA0-4C6D-92E4-B6398FC93BDA}" type="datetimeFigureOut">
              <a:rPr lang="en-AU" smtClean="0"/>
              <a:t>10/06/2020</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08C27-947A-41F9-A2B5-E3B9307B06BC}" type="slidenum">
              <a:rPr lang="en-AU" smtClean="0"/>
              <a:t>‹#›</a:t>
            </a:fld>
            <a:endParaRPr lang="en-AU"/>
          </a:p>
        </p:txBody>
      </p:sp>
    </p:spTree>
    <p:extLst>
      <p:ext uri="{BB962C8B-B14F-4D97-AF65-F5344CB8AC3E}">
        <p14:creationId xmlns:p14="http://schemas.microsoft.com/office/powerpoint/2010/main" val="1247727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D7D93A-88C9-414D-95BA-4489A7D069FA}"/>
              </a:ext>
            </a:extLst>
          </p:cNvPr>
          <p:cNvPicPr>
            <a:picLocks noChangeAspect="1"/>
          </p:cNvPicPr>
          <p:nvPr/>
        </p:nvPicPr>
        <p:blipFill>
          <a:blip r:embed="rId3"/>
          <a:stretch>
            <a:fillRect/>
          </a:stretch>
        </p:blipFill>
        <p:spPr>
          <a:xfrm>
            <a:off x="-2479" y="0"/>
            <a:ext cx="9148958" cy="6858000"/>
          </a:xfrm>
          <a:prstGeom prst="rect">
            <a:avLst/>
          </a:prstGeom>
        </p:spPr>
      </p:pic>
    </p:spTree>
    <p:extLst>
      <p:ext uri="{BB962C8B-B14F-4D97-AF65-F5344CB8AC3E}">
        <p14:creationId xmlns:p14="http://schemas.microsoft.com/office/powerpoint/2010/main" val="39553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C1B0F0-0D56-45BE-B452-867A8EDD8299}"/>
              </a:ext>
            </a:extLst>
          </p:cNvPr>
          <p:cNvPicPr>
            <a:picLocks noChangeAspect="1"/>
          </p:cNvPicPr>
          <p:nvPr/>
        </p:nvPicPr>
        <p:blipFill>
          <a:blip r:embed="rId3"/>
          <a:stretch>
            <a:fillRect/>
          </a:stretch>
        </p:blipFill>
        <p:spPr>
          <a:xfrm>
            <a:off x="0" y="1858"/>
            <a:ext cx="9144000" cy="6854283"/>
          </a:xfrm>
          <a:prstGeom prst="rect">
            <a:avLst/>
          </a:prstGeom>
        </p:spPr>
      </p:pic>
    </p:spTree>
    <p:extLst>
      <p:ext uri="{BB962C8B-B14F-4D97-AF65-F5344CB8AC3E}">
        <p14:creationId xmlns:p14="http://schemas.microsoft.com/office/powerpoint/2010/main" val="1409609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BF0859-6DD3-4060-8A6B-401E54D10112}"/>
              </a:ext>
            </a:extLst>
          </p:cNvPr>
          <p:cNvPicPr>
            <a:picLocks noChangeAspect="1"/>
          </p:cNvPicPr>
          <p:nvPr/>
        </p:nvPicPr>
        <p:blipFill>
          <a:blip r:embed="rId3"/>
          <a:stretch>
            <a:fillRect/>
          </a:stretch>
        </p:blipFill>
        <p:spPr>
          <a:xfrm>
            <a:off x="0" y="1858"/>
            <a:ext cx="9144000" cy="6854283"/>
          </a:xfrm>
          <a:prstGeom prst="rect">
            <a:avLst/>
          </a:prstGeom>
        </p:spPr>
      </p:pic>
    </p:spTree>
    <p:extLst>
      <p:ext uri="{BB962C8B-B14F-4D97-AF65-F5344CB8AC3E}">
        <p14:creationId xmlns:p14="http://schemas.microsoft.com/office/powerpoint/2010/main" val="1227129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D506C6-BEBB-4710-AF5A-D4211310192E}"/>
              </a:ext>
            </a:extLst>
          </p:cNvPr>
          <p:cNvPicPr>
            <a:picLocks noChangeAspect="1"/>
          </p:cNvPicPr>
          <p:nvPr/>
        </p:nvPicPr>
        <p:blipFill>
          <a:blip r:embed="rId2"/>
          <a:stretch>
            <a:fillRect/>
          </a:stretch>
        </p:blipFill>
        <p:spPr>
          <a:xfrm>
            <a:off x="0" y="1858"/>
            <a:ext cx="9144000" cy="6854283"/>
          </a:xfrm>
          <a:prstGeom prst="rect">
            <a:avLst/>
          </a:prstGeom>
        </p:spPr>
      </p:pic>
    </p:spTree>
    <p:extLst>
      <p:ext uri="{BB962C8B-B14F-4D97-AF65-F5344CB8AC3E}">
        <p14:creationId xmlns:p14="http://schemas.microsoft.com/office/powerpoint/2010/main" val="23087739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450</Words>
  <Application>Microsoft Office PowerPoint</Application>
  <PresentationFormat>On-screen Show (4:3)</PresentationFormat>
  <Paragraphs>10</Paragraphs>
  <Slides>4</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Bowen</dc:creator>
  <cp:lastModifiedBy>Rhiannon Bowen</cp:lastModifiedBy>
  <cp:revision>1</cp:revision>
  <dcterms:created xsi:type="dcterms:W3CDTF">2020-06-09T23:17:53Z</dcterms:created>
  <dcterms:modified xsi:type="dcterms:W3CDTF">2020-06-09T23:26:06Z</dcterms:modified>
</cp:coreProperties>
</file>