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7" r:id="rId5"/>
    <p:sldId id="258" r:id="rId6"/>
    <p:sldId id="259" r:id="rId7"/>
    <p:sldId id="262" r:id="rId8"/>
    <p:sldId id="261" r:id="rId9"/>
    <p:sldId id="264" r:id="rId10"/>
    <p:sldId id="260" r:id="rId11"/>
    <p:sldId id="263"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4943" autoAdjust="0"/>
  </p:normalViewPr>
  <p:slideViewPr>
    <p:cSldViewPr snapToGrid="0">
      <p:cViewPr varScale="1">
        <p:scale>
          <a:sx n="76" d="100"/>
          <a:sy n="76" d="100"/>
        </p:scale>
        <p:origin x="26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42FC2-E1F4-472B-9C28-A6FCC539BA94}" type="datetimeFigureOut">
              <a:rPr lang="en-AU" smtClean="0"/>
              <a:t>25/03/2020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5579C6-E2B7-41B4-A166-F95254C51729}" type="slidenum">
              <a:rPr lang="en-AU" smtClean="0"/>
              <a:t>‹#›</a:t>
            </a:fld>
            <a:endParaRPr lang="en-AU"/>
          </a:p>
        </p:txBody>
      </p:sp>
    </p:spTree>
    <p:extLst>
      <p:ext uri="{BB962C8B-B14F-4D97-AF65-F5344CB8AC3E}">
        <p14:creationId xmlns:p14="http://schemas.microsoft.com/office/powerpoint/2010/main" val="399898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atrobe.edu.au/alumni/profile/Destiny-Deaco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ca.com.au/artists-works/works/2005.1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bs.gov.au/ausstats/abs@.nsf/Lookup/by%20Subject/4517.0~2017~Main%20Features~Prisoner%20characteristics,%20Australia~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smtClean="0">
                <a:solidFill>
                  <a:schemeClr val="tx1"/>
                </a:solidFill>
                <a:effectLst/>
                <a:latin typeface="+mn-lt"/>
                <a:ea typeface="+mn-ea"/>
                <a:cs typeface="+mn-cs"/>
              </a:rPr>
              <a:t>Introduction to </a:t>
            </a:r>
            <a:r>
              <a:rPr lang="en-US" sz="1200" b="1" i="1" kern="1200" dirty="0" smtClean="0">
                <a:solidFill>
                  <a:schemeClr val="tx1"/>
                </a:solidFill>
                <a:effectLst/>
                <a:latin typeface="+mn-lt"/>
                <a:ea typeface="+mn-ea"/>
                <a:cs typeface="+mn-cs"/>
              </a:rPr>
              <a:t>DESTINY</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Destiny Deacon is one of Australia’s boldest and most acclaimed contemporary artists. In the largest retrospective of her work to date, </a:t>
            </a:r>
            <a:r>
              <a:rPr lang="en-US" sz="1200" b="0" i="1" kern="1200" dirty="0" smtClean="0">
                <a:solidFill>
                  <a:schemeClr val="tx1"/>
                </a:solidFill>
                <a:effectLst/>
                <a:latin typeface="+mn-lt"/>
                <a:ea typeface="+mn-ea"/>
                <a:cs typeface="+mn-cs"/>
              </a:rPr>
              <a:t>DESTINY</a:t>
            </a:r>
            <a:r>
              <a:rPr lang="en-US" sz="1200" b="0" i="0" kern="1200" dirty="0" smtClean="0">
                <a:solidFill>
                  <a:schemeClr val="tx1"/>
                </a:solidFill>
                <a:effectLst/>
                <a:latin typeface="+mn-lt"/>
                <a:ea typeface="+mn-ea"/>
                <a:cs typeface="+mn-cs"/>
              </a:rPr>
              <a:t> marks the artist’s first solo show in over 15 years. Featuring more than 100 multi-disciplinary works made over a 30-year period, the exhibition includes the premiere of newly-commissioned works.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1" i="0" kern="1200" dirty="0" smtClean="0">
                <a:solidFill>
                  <a:schemeClr val="tx1"/>
                </a:solidFill>
                <a:effectLst/>
                <a:latin typeface="+mn-lt"/>
                <a:ea typeface="+mn-ea"/>
                <a:cs typeface="+mn-cs"/>
              </a:rPr>
              <a:t>Learning objectives</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err="1" smtClean="0">
                <a:solidFill>
                  <a:schemeClr val="tx1"/>
                </a:solidFill>
                <a:effectLst/>
                <a:latin typeface="+mn-lt"/>
                <a:ea typeface="+mn-ea"/>
                <a:cs typeface="+mn-cs"/>
              </a:rPr>
              <a:t>Analyse</a:t>
            </a:r>
            <a:r>
              <a:rPr lang="en-US" sz="1200" b="0" i="0" kern="1200" dirty="0" smtClean="0">
                <a:solidFill>
                  <a:schemeClr val="tx1"/>
                </a:solidFill>
                <a:effectLst/>
                <a:latin typeface="+mn-lt"/>
                <a:ea typeface="+mn-ea"/>
                <a:cs typeface="+mn-cs"/>
              </a:rPr>
              <a:t> and interpret themes, concepts and ideas in Destiny Deacon’s work and discuss how they are expressed. </a:t>
            </a:r>
          </a:p>
          <a:p>
            <a:pPr rtl="0" fontAlgn="base"/>
            <a:r>
              <a:rPr lang="en-US" sz="1200" b="0" i="0" kern="1200" dirty="0" smtClean="0">
                <a:solidFill>
                  <a:schemeClr val="tx1"/>
                </a:solidFill>
                <a:effectLst/>
                <a:latin typeface="+mn-lt"/>
                <a:ea typeface="+mn-ea"/>
                <a:cs typeface="+mn-cs"/>
              </a:rPr>
              <a:t>Discuss how Destiny Deacon uses materials, techniques, technologies and processes to </a:t>
            </a:r>
            <a:r>
              <a:rPr lang="en-US" sz="1200" b="0" i="0" kern="1200" dirty="0" err="1" smtClean="0">
                <a:solidFill>
                  <a:schemeClr val="tx1"/>
                </a:solidFill>
                <a:effectLst/>
                <a:latin typeface="+mn-lt"/>
                <a:ea typeface="+mn-ea"/>
                <a:cs typeface="+mn-cs"/>
              </a:rPr>
              <a:t>realise</a:t>
            </a:r>
            <a:r>
              <a:rPr lang="en-US" sz="1200" b="0" i="0" kern="1200" dirty="0" smtClean="0">
                <a:solidFill>
                  <a:schemeClr val="tx1"/>
                </a:solidFill>
                <a:effectLst/>
                <a:latin typeface="+mn-lt"/>
                <a:ea typeface="+mn-ea"/>
                <a:cs typeface="+mn-cs"/>
              </a:rPr>
              <a:t> the intentions in her artworks. </a:t>
            </a:r>
          </a:p>
          <a:p>
            <a:pPr rtl="0" fontAlgn="base"/>
            <a:r>
              <a:rPr lang="en-US" sz="1200" b="0" i="0" kern="1200" dirty="0" smtClean="0">
                <a:solidFill>
                  <a:schemeClr val="tx1"/>
                </a:solidFill>
                <a:effectLst/>
                <a:latin typeface="+mn-lt"/>
                <a:ea typeface="+mn-ea"/>
                <a:cs typeface="+mn-cs"/>
              </a:rPr>
              <a:t>Discuss important influences on Destiny Deacon’s style and art making. </a:t>
            </a:r>
          </a:p>
          <a:p>
            <a:pPr rtl="0" fontAlgn="base"/>
            <a:r>
              <a:rPr lang="en-US" sz="1200" b="0" i="0" kern="1200" dirty="0" smtClean="0">
                <a:solidFill>
                  <a:schemeClr val="tx1"/>
                </a:solidFill>
                <a:effectLst/>
                <a:latin typeface="+mn-lt"/>
                <a:ea typeface="+mn-ea"/>
                <a:cs typeface="+mn-cs"/>
              </a:rPr>
              <a:t>Identify and connect specific aspects of Deacon’s work to a wider historical, cultural and social context. </a:t>
            </a: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1" i="1" kern="1200" dirty="0" smtClean="0">
                <a:solidFill>
                  <a:schemeClr val="tx1"/>
                </a:solidFill>
                <a:effectLst/>
                <a:latin typeface="+mn-lt"/>
                <a:ea typeface="+mn-ea"/>
                <a:cs typeface="+mn-cs"/>
              </a:rPr>
              <a:t>Discussion prompt</a:t>
            </a:r>
            <a:r>
              <a:rPr lang="en-US" sz="1200" b="0" i="0" kern="1200" dirty="0" smtClean="0">
                <a:solidFill>
                  <a:schemeClr val="tx1"/>
                </a:solidFill>
                <a:effectLst/>
                <a:latin typeface="+mn-lt"/>
                <a:ea typeface="+mn-ea"/>
                <a:cs typeface="+mn-cs"/>
              </a:rPr>
              <a:t> </a:t>
            </a:r>
            <a:endParaRPr lang="en-US" b="0" i="0" dirty="0" smtClean="0">
              <a:effectLst/>
            </a:endParaRP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In small groups create a list of words to describe </a:t>
            </a:r>
            <a:r>
              <a:rPr lang="en-US" sz="1200" b="0" i="1" kern="1200" dirty="0" smtClean="0">
                <a:solidFill>
                  <a:schemeClr val="tx1"/>
                </a:solidFill>
                <a:effectLst/>
                <a:latin typeface="+mn-lt"/>
                <a:ea typeface="+mn-ea"/>
                <a:cs typeface="+mn-cs"/>
              </a:rPr>
              <a:t>Smile</a:t>
            </a:r>
            <a:r>
              <a:rPr lang="en-US" sz="1200" b="0" i="0" kern="1200" dirty="0" smtClean="0">
                <a:solidFill>
                  <a:schemeClr val="tx1"/>
                </a:solidFill>
                <a:effectLst/>
                <a:latin typeface="+mn-lt"/>
                <a:ea typeface="+mn-ea"/>
                <a:cs typeface="+mn-cs"/>
              </a:rPr>
              <a:t>, 2017, including adjectives and nouns. What might these words suggest about Deacon’s art and practice?  </a:t>
            </a:r>
          </a:p>
          <a:p>
            <a:endParaRPr lang="en-AU" dirty="0"/>
          </a:p>
        </p:txBody>
      </p:sp>
      <p:sp>
        <p:nvSpPr>
          <p:cNvPr id="4" name="Slide Number Placeholder 3"/>
          <p:cNvSpPr>
            <a:spLocks noGrp="1"/>
          </p:cNvSpPr>
          <p:nvPr>
            <p:ph type="sldNum" sz="quarter" idx="10"/>
          </p:nvPr>
        </p:nvSpPr>
        <p:spPr/>
        <p:txBody>
          <a:bodyPr/>
          <a:lstStyle/>
          <a:p>
            <a:fld id="{2F5579C6-E2B7-41B4-A166-F95254C51729}" type="slidenum">
              <a:rPr lang="en-AU" smtClean="0"/>
              <a:t>1</a:t>
            </a:fld>
            <a:endParaRPr lang="en-AU"/>
          </a:p>
        </p:txBody>
      </p:sp>
    </p:spTree>
    <p:extLst>
      <p:ext uri="{BB962C8B-B14F-4D97-AF65-F5344CB8AC3E}">
        <p14:creationId xmlns:p14="http://schemas.microsoft.com/office/powerpoint/2010/main" val="396063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F5579C6-E2B7-41B4-A166-F95254C51729}" type="slidenum">
              <a:rPr lang="en-AU" smtClean="0"/>
              <a:t>10</a:t>
            </a:fld>
            <a:endParaRPr lang="en-AU"/>
          </a:p>
        </p:txBody>
      </p:sp>
    </p:spTree>
    <p:extLst>
      <p:ext uri="{BB962C8B-B14F-4D97-AF65-F5344CB8AC3E}">
        <p14:creationId xmlns:p14="http://schemas.microsoft.com/office/powerpoint/2010/main" val="3454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smtClean="0">
                <a:solidFill>
                  <a:schemeClr val="tx1"/>
                </a:solidFill>
                <a:effectLst/>
                <a:latin typeface="+mn-lt"/>
                <a:ea typeface="+mn-ea"/>
                <a:cs typeface="+mn-cs"/>
              </a:rPr>
              <a:t>Who is Destiny Deacon?</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Destiny Deacon (b. 1957) is a self-taught artist who is descended from the </a:t>
            </a:r>
            <a:r>
              <a:rPr lang="en-US" sz="1200" b="0" i="0" kern="1200" dirty="0" err="1" smtClean="0">
                <a:solidFill>
                  <a:schemeClr val="tx1"/>
                </a:solidFill>
                <a:effectLst/>
                <a:latin typeface="+mn-lt"/>
                <a:ea typeface="+mn-ea"/>
                <a:cs typeface="+mn-cs"/>
              </a:rPr>
              <a:t>KuKu</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Erub</a:t>
            </a:r>
            <a:r>
              <a:rPr lang="en-US" sz="1200" b="0" i="0" kern="1200" dirty="0" smtClean="0">
                <a:solidFill>
                  <a:schemeClr val="tx1"/>
                </a:solidFill>
                <a:effectLst/>
                <a:latin typeface="+mn-lt"/>
                <a:ea typeface="+mn-ea"/>
                <a:cs typeface="+mn-cs"/>
              </a:rPr>
              <a:t>/</a:t>
            </a:r>
            <a:r>
              <a:rPr lang="en-US" sz="1200" b="0" i="0" kern="1200" dirty="0" err="1" smtClean="0">
                <a:solidFill>
                  <a:schemeClr val="tx1"/>
                </a:solidFill>
                <a:effectLst/>
                <a:latin typeface="+mn-lt"/>
                <a:ea typeface="+mn-ea"/>
                <a:cs typeface="+mn-cs"/>
              </a:rPr>
              <a:t>Mer</a:t>
            </a:r>
            <a:r>
              <a:rPr lang="en-US" sz="1200" b="0" i="0" kern="1200" dirty="0" smtClean="0">
                <a:solidFill>
                  <a:schemeClr val="tx1"/>
                </a:solidFill>
                <a:effectLst/>
                <a:latin typeface="+mn-lt"/>
                <a:ea typeface="+mn-ea"/>
                <a:cs typeface="+mn-cs"/>
              </a:rPr>
              <a:t> peoples of far north Queensland and the Torres Strait. Throughout her life she has also been a respected political activist, broadcaster, writer and performer. She studied politics and education at University, and has worked across Victoria as a history teacher, a tutor and lecturer in Australian writing and culture, and as an Aboriginal and Torres Strait Islander cultural production teacher at the University of Melbourne.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In the early 1980s, Deacon worked for famous Aboriginal activist Charles Perkins AO, the first Aboriginal secretary of the federal Department of Aboriginal Affairs. Deacon has a long history of working in and for Community, and has participated in many protests including those held at the Aboriginal Tent Embassy in Canberra in 1972.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In the late 1980s, Deacon began her career as an artist. She started by filming video on an Open Channel VHS video camera and moved on into photography in 1990. Teeming with social, political, cultural and pop-cultural references, her work features her collection of dolls and kitsch objects which she calls ‘Koori Kitsch’. Deacon also is known for photographing friends and family with a distinctly humorous twist. </a:t>
            </a:r>
          </a:p>
          <a:p>
            <a:pPr rtl="0" fontAlgn="base"/>
            <a:endParaRPr lang="en-US" b="0" i="0" dirty="0" smtClean="0">
              <a:effectLst/>
            </a:endParaRPr>
          </a:p>
          <a:p>
            <a:pPr rtl="0" fontAlgn="base"/>
            <a:r>
              <a:rPr lang="en-US" sz="1200" b="0" i="0" kern="1200" dirty="0" smtClean="0">
                <a:solidFill>
                  <a:schemeClr val="tx1"/>
                </a:solidFill>
                <a:effectLst/>
                <a:latin typeface="+mn-lt"/>
                <a:ea typeface="+mn-ea"/>
                <a:cs typeface="+mn-cs"/>
              </a:rPr>
              <a:t>Read more about Destiny Deacon’s biography here: </a:t>
            </a:r>
            <a:r>
              <a:rPr lang="en-US" sz="1200" b="0" i="0" u="sng" strike="noStrike" kern="1200" dirty="0" smtClean="0">
                <a:solidFill>
                  <a:schemeClr val="tx1"/>
                </a:solidFill>
                <a:effectLst/>
                <a:latin typeface="+mn-lt"/>
                <a:ea typeface="+mn-ea"/>
                <a:cs typeface="+mn-cs"/>
                <a:hlinkClick r:id="rId3"/>
              </a:rPr>
              <a:t>https://www.latrobe.edu.au/alumni/profile/Destiny-Deacon</a:t>
            </a:r>
            <a:r>
              <a:rPr lang="en-US" sz="1200" b="0" i="0" kern="1200" dirty="0" smtClean="0">
                <a:solidFill>
                  <a:schemeClr val="tx1"/>
                </a:solidFill>
                <a:effectLst/>
                <a:latin typeface="+mn-lt"/>
                <a:ea typeface="+mn-ea"/>
                <a:cs typeface="+mn-cs"/>
              </a:rPr>
              <a:t> </a:t>
            </a:r>
            <a:endParaRPr lang="en-US" b="0" i="0" dirty="0" smtClean="0">
              <a:effectLst/>
            </a:endParaRPr>
          </a:p>
          <a:p>
            <a:endParaRPr lang="en-AU" dirty="0"/>
          </a:p>
        </p:txBody>
      </p:sp>
      <p:sp>
        <p:nvSpPr>
          <p:cNvPr id="4" name="Slide Number Placeholder 3"/>
          <p:cNvSpPr>
            <a:spLocks noGrp="1"/>
          </p:cNvSpPr>
          <p:nvPr>
            <p:ph type="sldNum" sz="quarter" idx="10"/>
          </p:nvPr>
        </p:nvSpPr>
        <p:spPr/>
        <p:txBody>
          <a:bodyPr/>
          <a:lstStyle/>
          <a:p>
            <a:fld id="{2F5579C6-E2B7-41B4-A166-F95254C51729}" type="slidenum">
              <a:rPr lang="en-AU" smtClean="0"/>
              <a:t>2</a:t>
            </a:fld>
            <a:endParaRPr lang="en-AU"/>
          </a:p>
        </p:txBody>
      </p:sp>
    </p:spTree>
    <p:extLst>
      <p:ext uri="{BB962C8B-B14F-4D97-AF65-F5344CB8AC3E}">
        <p14:creationId xmlns:p14="http://schemas.microsoft.com/office/powerpoint/2010/main" val="2535626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smtClean="0">
                <a:solidFill>
                  <a:schemeClr val="tx1"/>
                </a:solidFill>
                <a:effectLst/>
                <a:latin typeface="+mn-lt"/>
                <a:ea typeface="+mn-ea"/>
                <a:cs typeface="+mn-cs"/>
              </a:rPr>
              <a:t>Self-portrait</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In </a:t>
            </a:r>
            <a:r>
              <a:rPr lang="en-US" sz="1200" b="0" i="1" kern="1200" dirty="0" smtClean="0">
                <a:solidFill>
                  <a:schemeClr val="tx1"/>
                </a:solidFill>
                <a:effectLst/>
                <a:latin typeface="+mn-lt"/>
                <a:ea typeface="+mn-ea"/>
                <a:cs typeface="+mn-cs"/>
              </a:rPr>
              <a:t>Me and Virginia’s doll (Me and Carol),</a:t>
            </a:r>
            <a:r>
              <a:rPr lang="en-US" sz="1200" b="0" i="0" kern="1200" dirty="0" smtClean="0">
                <a:solidFill>
                  <a:schemeClr val="tx1"/>
                </a:solidFill>
                <a:effectLst/>
                <a:latin typeface="+mn-lt"/>
                <a:ea typeface="+mn-ea"/>
                <a:cs typeface="+mn-cs"/>
              </a:rPr>
              <a:t> Deacon is pictured sitting beside a doll, which belongs to her long-time friend and collaborator, Virginia Fraser.  Deacon presents herself as Mexican artist Frida Kahlo (1907-1954), staging the image as a homage to Kahlo’s painting </a:t>
            </a:r>
            <a:r>
              <a:rPr lang="en-US" sz="1200" b="0" i="1" kern="1200" dirty="0" smtClean="0">
                <a:solidFill>
                  <a:schemeClr val="tx1"/>
                </a:solidFill>
                <a:effectLst/>
                <a:latin typeface="+mn-lt"/>
                <a:ea typeface="+mn-ea"/>
                <a:cs typeface="+mn-cs"/>
              </a:rPr>
              <a:t>Me and my doll, 1937. </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Growing up in Port Melbourne, Deacon and her friends would play a game called ‘arrow </a:t>
            </a:r>
            <a:r>
              <a:rPr lang="en-US" sz="1200" b="0" i="0" kern="1200" dirty="0" err="1" smtClean="0">
                <a:solidFill>
                  <a:schemeClr val="tx1"/>
                </a:solidFill>
                <a:effectLst/>
                <a:latin typeface="+mn-lt"/>
                <a:ea typeface="+mn-ea"/>
                <a:cs typeface="+mn-cs"/>
              </a:rPr>
              <a:t>chasey</a:t>
            </a:r>
            <a:r>
              <a:rPr lang="en-US" sz="1200" b="0" i="0" kern="1200" dirty="0" smtClean="0">
                <a:solidFill>
                  <a:schemeClr val="tx1"/>
                </a:solidFill>
                <a:effectLst/>
                <a:latin typeface="+mn-lt"/>
                <a:ea typeface="+mn-ea"/>
                <a:cs typeface="+mn-cs"/>
              </a:rPr>
              <a:t>’. They would travel across suburbs, following chalk arrow marks on the ground in search of the mark maker and the promise of an explanation. Sometimes the marks were misleading, but eventually they would find an arrow which put them on the right track.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Understanding Deacon’s work can be difficult as she often creates a dense web of references, shifting audience perceptions through hidden messages and clues. Just like in the ‘Arrow </a:t>
            </a:r>
            <a:r>
              <a:rPr lang="en-US" sz="1200" b="0" i="0" kern="1200" dirty="0" err="1" smtClean="0">
                <a:solidFill>
                  <a:schemeClr val="tx1"/>
                </a:solidFill>
                <a:effectLst/>
                <a:latin typeface="+mn-lt"/>
                <a:ea typeface="+mn-ea"/>
                <a:cs typeface="+mn-cs"/>
              </a:rPr>
              <a:t>chasey</a:t>
            </a:r>
            <a:r>
              <a:rPr lang="en-US" sz="1200" b="0" i="0" kern="1200" dirty="0" smtClean="0">
                <a:solidFill>
                  <a:schemeClr val="tx1"/>
                </a:solidFill>
                <a:effectLst/>
                <a:latin typeface="+mn-lt"/>
                <a:ea typeface="+mn-ea"/>
                <a:cs typeface="+mn-cs"/>
              </a:rPr>
              <a:t>’ game, see if you can find ‘arrows’ in the artwork: the next clue might just lie in the title.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1" i="0" kern="1200" dirty="0" smtClean="0">
                <a:solidFill>
                  <a:schemeClr val="tx1"/>
                </a:solidFill>
                <a:effectLst/>
                <a:latin typeface="+mn-lt"/>
                <a:ea typeface="+mn-ea"/>
                <a:cs typeface="+mn-cs"/>
              </a:rPr>
              <a:t>Discussion prompts </a:t>
            </a:r>
            <a:r>
              <a:rPr lang="en-US" sz="1200" b="0" i="0" kern="1200" dirty="0" smtClean="0">
                <a:solidFill>
                  <a:schemeClr val="tx1"/>
                </a:solidFill>
                <a:effectLst/>
                <a:latin typeface="+mn-lt"/>
                <a:ea typeface="+mn-ea"/>
                <a:cs typeface="+mn-cs"/>
              </a:rPr>
              <a:t> </a:t>
            </a:r>
            <a:endParaRPr lang="en-US" b="0" i="0" dirty="0" smtClean="0">
              <a:effectLst/>
            </a:endParaRP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Look at the artwork on the slide.</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Where does your eye start and finish as it moves around the image?  </a:t>
            </a:r>
          </a:p>
          <a:p>
            <a:pPr marL="628650" lvl="1"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How has Deacon </a:t>
            </a:r>
            <a:r>
              <a:rPr lang="en-US" sz="1200" b="0" i="0" kern="1200" dirty="0" err="1" smtClean="0">
                <a:solidFill>
                  <a:schemeClr val="tx1"/>
                </a:solidFill>
                <a:effectLst/>
                <a:latin typeface="+mn-lt"/>
                <a:ea typeface="+mn-ea"/>
                <a:cs typeface="+mn-cs"/>
              </a:rPr>
              <a:t>utilised</a:t>
            </a:r>
            <a:r>
              <a:rPr lang="en-US" sz="1200" b="0" i="0" kern="1200" dirty="0" smtClean="0">
                <a:solidFill>
                  <a:schemeClr val="tx1"/>
                </a:solidFill>
                <a:effectLst/>
                <a:latin typeface="+mn-lt"/>
                <a:ea typeface="+mn-ea"/>
                <a:cs typeface="+mn-cs"/>
              </a:rPr>
              <a:t> art elements and principles to direct and focus your attention  on different parts of the image? </a:t>
            </a:r>
            <a:r>
              <a:rPr lang="en-US" sz="1200" b="0" i="1" kern="1200" dirty="0" smtClean="0">
                <a:solidFill>
                  <a:schemeClr val="tx1"/>
                </a:solidFill>
                <a:effectLst/>
                <a:latin typeface="+mn-lt"/>
                <a:ea typeface="+mn-ea"/>
                <a:cs typeface="+mn-cs"/>
              </a:rPr>
              <a:t>Consider composition, </a:t>
            </a:r>
            <a:r>
              <a:rPr lang="en-US" sz="1200" b="0" i="1" kern="1200" dirty="0" err="1" smtClean="0">
                <a:solidFill>
                  <a:schemeClr val="tx1"/>
                </a:solidFill>
                <a:effectLst/>
                <a:latin typeface="+mn-lt"/>
                <a:ea typeface="+mn-ea"/>
                <a:cs typeface="+mn-cs"/>
              </a:rPr>
              <a:t>colour</a:t>
            </a:r>
            <a:r>
              <a:rPr lang="en-US" sz="1200" b="0" i="1" kern="1200" dirty="0" smtClean="0">
                <a:solidFill>
                  <a:schemeClr val="tx1"/>
                </a:solidFill>
                <a:effectLst/>
                <a:latin typeface="+mn-lt"/>
                <a:ea typeface="+mn-ea"/>
                <a:cs typeface="+mn-cs"/>
              </a:rPr>
              <a:t>, line and form. </a:t>
            </a:r>
            <a:r>
              <a:rPr lang="en-US" sz="1200" b="0" i="0" kern="1200" dirty="0" smtClean="0">
                <a:solidFill>
                  <a:schemeClr val="tx1"/>
                </a:solidFill>
                <a:effectLst/>
                <a:latin typeface="+mn-lt"/>
                <a:ea typeface="+mn-ea"/>
                <a:cs typeface="+mn-cs"/>
              </a:rPr>
              <a:t> </a:t>
            </a:r>
          </a:p>
          <a:p>
            <a:pPr marL="628650" lvl="1"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How do these factors inform your reading of the artwork?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Describe the facial expressions of Destiny Deacon and the doll. What mood do they create?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Why has the artist chosen to include a doll in her self-portrait? What might the relationship be between them?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Research the life and work of Frida Kahlo. What parallels can you find between the two artists? Why do you think Deacon chose to create an homage to her? </a:t>
            </a:r>
          </a:p>
        </p:txBody>
      </p:sp>
      <p:sp>
        <p:nvSpPr>
          <p:cNvPr id="4" name="Slide Number Placeholder 3"/>
          <p:cNvSpPr>
            <a:spLocks noGrp="1"/>
          </p:cNvSpPr>
          <p:nvPr>
            <p:ph type="sldNum" sz="quarter" idx="10"/>
          </p:nvPr>
        </p:nvSpPr>
        <p:spPr/>
        <p:txBody>
          <a:bodyPr/>
          <a:lstStyle/>
          <a:p>
            <a:fld id="{2F5579C6-E2B7-41B4-A166-F95254C51729}" type="slidenum">
              <a:rPr lang="en-AU" smtClean="0"/>
              <a:t>3</a:t>
            </a:fld>
            <a:endParaRPr lang="en-AU"/>
          </a:p>
        </p:txBody>
      </p:sp>
    </p:spTree>
    <p:extLst>
      <p:ext uri="{BB962C8B-B14F-4D97-AF65-F5344CB8AC3E}">
        <p14:creationId xmlns:p14="http://schemas.microsoft.com/office/powerpoint/2010/main" val="32303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smtClean="0">
                <a:solidFill>
                  <a:schemeClr val="tx1"/>
                </a:solidFill>
                <a:effectLst/>
                <a:latin typeface="+mn-lt"/>
                <a:ea typeface="+mn-ea"/>
                <a:cs typeface="+mn-cs"/>
              </a:rPr>
              <a:t>Staged Photography</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Deacon started taking photos in her 30s, taking a low-tech and personal approach to the history and politics of </a:t>
            </a:r>
            <a:r>
              <a:rPr lang="en-US" sz="1200" b="0" i="0" kern="1200" dirty="0" err="1" smtClean="0">
                <a:solidFill>
                  <a:schemeClr val="tx1"/>
                </a:solidFill>
                <a:effectLst/>
                <a:latin typeface="+mn-lt"/>
                <a:ea typeface="+mn-ea"/>
                <a:cs typeface="+mn-cs"/>
              </a:rPr>
              <a:t>colonisation</a:t>
            </a:r>
            <a:r>
              <a:rPr lang="en-US" sz="1200" b="0" i="0" kern="1200" dirty="0" smtClean="0">
                <a:solidFill>
                  <a:schemeClr val="tx1"/>
                </a:solidFill>
                <a:effectLst/>
                <a:latin typeface="+mn-lt"/>
                <a:ea typeface="+mn-ea"/>
                <a:cs typeface="+mn-cs"/>
              </a:rPr>
              <a:t>, exclusion and </a:t>
            </a:r>
            <a:r>
              <a:rPr lang="en-US" sz="1200" b="0" i="0" kern="1200" dirty="0" err="1" smtClean="0">
                <a:solidFill>
                  <a:schemeClr val="tx1"/>
                </a:solidFill>
                <a:effectLst/>
                <a:latin typeface="+mn-lt"/>
                <a:ea typeface="+mn-ea"/>
                <a:cs typeface="+mn-cs"/>
              </a:rPr>
              <a:t>marginalisation</a:t>
            </a:r>
            <a:r>
              <a:rPr lang="en-US" sz="1200" b="0" i="0" kern="1200" dirty="0" smtClean="0">
                <a:solidFill>
                  <a:schemeClr val="tx1"/>
                </a:solidFill>
                <a:effectLst/>
                <a:latin typeface="+mn-lt"/>
                <a:ea typeface="+mn-ea"/>
                <a:cs typeface="+mn-cs"/>
              </a:rPr>
              <a:t> in Australia. Initially, she processed film using a darkroom in a laundry but later began using a polaroid camera. Deacon creates her images by photographing   staged installations inside her home studio. Usually these are composed made up of household items or objects from her collection of Koori Kitsch. Deacon then digitally scans the photographs and enlarges them. Lastly, she creates an inkjet/bubble or light-jet printed image as the completed work. The photographs often have a blurred focus and flat lighting, typical of the instamatic documentation of a moment.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To read about the artwork on the slide, </a:t>
            </a:r>
            <a:r>
              <a:rPr lang="en-US" sz="1200" b="0" i="1" kern="1200" dirty="0" smtClean="0">
                <a:solidFill>
                  <a:schemeClr val="tx1"/>
                </a:solidFill>
                <a:effectLst/>
                <a:latin typeface="+mn-lt"/>
                <a:ea typeface="+mn-ea"/>
                <a:cs typeface="+mn-cs"/>
              </a:rPr>
              <a:t>Adoption, </a:t>
            </a:r>
            <a:r>
              <a:rPr lang="en-US" sz="1200" b="0" i="0" kern="1200" dirty="0" smtClean="0">
                <a:solidFill>
                  <a:schemeClr val="tx1"/>
                </a:solidFill>
                <a:effectLst/>
                <a:latin typeface="+mn-lt"/>
                <a:ea typeface="+mn-ea"/>
                <a:cs typeface="+mn-cs"/>
              </a:rPr>
              <a:t>2000, visit the MCA website: </a:t>
            </a:r>
            <a:r>
              <a:rPr lang="en-US" sz="1200" b="0" i="0" u="sng" strike="noStrike" kern="1200" dirty="0" smtClean="0">
                <a:solidFill>
                  <a:schemeClr val="tx1"/>
                </a:solidFill>
                <a:effectLst/>
                <a:latin typeface="+mn-lt"/>
                <a:ea typeface="+mn-ea"/>
                <a:cs typeface="+mn-cs"/>
                <a:hlinkClick r:id="rId3"/>
              </a:rPr>
              <a:t>https://www.mca.com.au/artists-works/works/2005.11/</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1" i="0" kern="1200" dirty="0" smtClean="0">
                <a:solidFill>
                  <a:schemeClr val="tx1"/>
                </a:solidFill>
                <a:effectLst/>
                <a:latin typeface="+mn-lt"/>
                <a:ea typeface="+mn-ea"/>
                <a:cs typeface="+mn-cs"/>
              </a:rPr>
              <a:t>Discussion prompts </a:t>
            </a:r>
            <a:r>
              <a:rPr lang="en-US" sz="1200" b="0" i="0" kern="1200" dirty="0" smtClean="0">
                <a:solidFill>
                  <a:schemeClr val="tx1"/>
                </a:solidFill>
                <a:effectLst/>
                <a:latin typeface="+mn-lt"/>
                <a:ea typeface="+mn-ea"/>
                <a:cs typeface="+mn-cs"/>
              </a:rPr>
              <a:t> </a:t>
            </a:r>
            <a:endParaRPr lang="en-US" b="0" i="0" dirty="0" smtClean="0">
              <a:effectLst/>
            </a:endParaRP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Look at the artwork on the slide.</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What do you think Deacon is trying to suggest through the image and its title?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By placing toy black babies in cupcake holders, and titling the work </a:t>
            </a:r>
            <a:r>
              <a:rPr lang="en-US" sz="1200" b="0" i="1" kern="1200" dirty="0" smtClean="0">
                <a:solidFill>
                  <a:schemeClr val="tx1"/>
                </a:solidFill>
                <a:effectLst/>
                <a:latin typeface="+mn-lt"/>
                <a:ea typeface="+mn-ea"/>
                <a:cs typeface="+mn-cs"/>
              </a:rPr>
              <a:t>Adoption</a:t>
            </a:r>
            <a:r>
              <a:rPr lang="en-US" sz="1200" b="0" i="0" kern="1200" dirty="0" smtClean="0">
                <a:solidFill>
                  <a:schemeClr val="tx1"/>
                </a:solidFill>
                <a:effectLst/>
                <a:latin typeface="+mn-lt"/>
                <a:ea typeface="+mn-ea"/>
                <a:cs typeface="+mn-cs"/>
              </a:rPr>
              <a:t>, what historical events might Deacon be referencing? </a:t>
            </a:r>
          </a:p>
          <a:p>
            <a:endParaRPr lang="en-AU" dirty="0"/>
          </a:p>
        </p:txBody>
      </p:sp>
      <p:sp>
        <p:nvSpPr>
          <p:cNvPr id="4" name="Slide Number Placeholder 3"/>
          <p:cNvSpPr>
            <a:spLocks noGrp="1"/>
          </p:cNvSpPr>
          <p:nvPr>
            <p:ph type="sldNum" sz="quarter" idx="10"/>
          </p:nvPr>
        </p:nvSpPr>
        <p:spPr/>
        <p:txBody>
          <a:bodyPr/>
          <a:lstStyle/>
          <a:p>
            <a:fld id="{2F5579C6-E2B7-41B4-A166-F95254C51729}" type="slidenum">
              <a:rPr lang="en-AU" smtClean="0"/>
              <a:t>4</a:t>
            </a:fld>
            <a:endParaRPr lang="en-AU"/>
          </a:p>
        </p:txBody>
      </p:sp>
    </p:spTree>
    <p:extLst>
      <p:ext uri="{BB962C8B-B14F-4D97-AF65-F5344CB8AC3E}">
        <p14:creationId xmlns:p14="http://schemas.microsoft.com/office/powerpoint/2010/main" val="151135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smtClean="0">
                <a:solidFill>
                  <a:schemeClr val="tx1"/>
                </a:solidFill>
                <a:effectLst/>
                <a:latin typeface="+mn-lt"/>
                <a:ea typeface="+mn-ea"/>
                <a:cs typeface="+mn-cs"/>
              </a:rPr>
              <a:t>Koori kitsch</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In staged photographs Deacon often uses knick-knacks that at best portray Aboriginal people as decoration and at worst perpetuate racist stereotypes. Deacon has spent years retrieving objects like dolls, ashtrays or tea towels from second-hand stores around Australia. She calls this type of material culture Koori kitsch, and she uses it to interrogate Aboriginal identity, in particular her own.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In </a:t>
            </a:r>
            <a:r>
              <a:rPr lang="en-US" sz="1200" b="0" i="1" kern="1200" dirty="0" err="1" smtClean="0">
                <a:solidFill>
                  <a:schemeClr val="tx1"/>
                </a:solidFill>
                <a:effectLst/>
                <a:latin typeface="+mn-lt"/>
                <a:ea typeface="+mn-ea"/>
                <a:cs typeface="+mn-cs"/>
              </a:rPr>
              <a:t>Meloncholy</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2000 Deacon has staged a scene by placing one of her dolls, contorted and dismembered, within a hollowed-out watermelon. The watermelon is used as a racist symbol to denigrate African Americans in the USA. The combination of Koori Kitsch, which misrepresents Australia’s indigenous people, and an American racist trope is jarring. It confronts the audience with examples of ugly stereotypes which keep racism and </a:t>
            </a:r>
            <a:r>
              <a:rPr lang="en-US" sz="1200" b="0" i="0" kern="1200" dirty="0" err="1" smtClean="0">
                <a:solidFill>
                  <a:schemeClr val="tx1"/>
                </a:solidFill>
                <a:effectLst/>
                <a:latin typeface="+mn-lt"/>
                <a:ea typeface="+mn-ea"/>
                <a:cs typeface="+mn-cs"/>
              </a:rPr>
              <a:t>marginalisation</a:t>
            </a:r>
            <a:r>
              <a:rPr lang="en-US" sz="1200" b="0" i="0" kern="1200" dirty="0" smtClean="0">
                <a:solidFill>
                  <a:schemeClr val="tx1"/>
                </a:solidFill>
                <a:effectLst/>
                <a:latin typeface="+mn-lt"/>
                <a:ea typeface="+mn-ea"/>
                <a:cs typeface="+mn-cs"/>
              </a:rPr>
              <a:t> alive around the world.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1" i="0" kern="1200" dirty="0" smtClean="0">
                <a:solidFill>
                  <a:schemeClr val="tx1"/>
                </a:solidFill>
                <a:effectLst/>
                <a:latin typeface="+mn-lt"/>
                <a:ea typeface="+mn-ea"/>
                <a:cs typeface="+mn-cs"/>
              </a:rPr>
              <a:t>Discussion prompts</a:t>
            </a:r>
            <a:r>
              <a:rPr lang="en-US" sz="1200" b="0" i="0" kern="1200" dirty="0" smtClean="0">
                <a:solidFill>
                  <a:schemeClr val="tx1"/>
                </a:solidFill>
                <a:effectLst/>
                <a:latin typeface="+mn-lt"/>
                <a:ea typeface="+mn-ea"/>
                <a:cs typeface="+mn-cs"/>
              </a:rPr>
              <a:t> </a:t>
            </a:r>
            <a:endParaRPr lang="en-US" b="0" i="0" dirty="0" smtClean="0">
              <a:effectLst/>
            </a:endParaRP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What do you think is happening in </a:t>
            </a:r>
            <a:r>
              <a:rPr lang="en-US" sz="1200" b="0" i="1" kern="1200" dirty="0" smtClean="0">
                <a:solidFill>
                  <a:schemeClr val="tx1"/>
                </a:solidFill>
                <a:effectLst/>
                <a:latin typeface="+mn-lt"/>
                <a:ea typeface="+mn-ea"/>
                <a:cs typeface="+mn-cs"/>
              </a:rPr>
              <a:t>Melancholy</a:t>
            </a:r>
            <a:r>
              <a:rPr lang="en-US" sz="1200" b="0" i="0" kern="1200" dirty="0" smtClean="0">
                <a:solidFill>
                  <a:schemeClr val="tx1"/>
                </a:solidFill>
                <a:effectLst/>
                <a:latin typeface="+mn-lt"/>
                <a:ea typeface="+mn-ea"/>
                <a:cs typeface="+mn-cs"/>
              </a:rPr>
              <a:t>? Consider the environment that Deacon has created for the doll.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Which meanings and ideas are being communicated in </a:t>
            </a:r>
            <a:r>
              <a:rPr lang="en-US" sz="1200" b="0" i="1" kern="1200" dirty="0" smtClean="0">
                <a:solidFill>
                  <a:schemeClr val="tx1"/>
                </a:solidFill>
                <a:effectLst/>
                <a:latin typeface="+mn-lt"/>
                <a:ea typeface="+mn-ea"/>
                <a:cs typeface="+mn-cs"/>
              </a:rPr>
              <a:t>Melancholy?</a:t>
            </a:r>
            <a:r>
              <a:rPr lang="en-US" sz="1200" b="0" i="0" kern="1200" dirty="0" smtClean="0">
                <a:solidFill>
                  <a:schemeClr val="tx1"/>
                </a:solidFill>
                <a:effectLst/>
                <a:latin typeface="+mn-lt"/>
                <a:ea typeface="+mn-ea"/>
                <a:cs typeface="+mn-cs"/>
              </a:rPr>
              <a:t> How does Deacon employ symbolism, and the art elements and principles, to communicate her message?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Of Koori kitsch, Deacon has said: ‘In the beginning I wanted to rescue them, because otherwise they’d end up in a white home or something, somewhere no-one would appreciate them.’  </a:t>
            </a:r>
          </a:p>
          <a:p>
            <a:pPr marL="628650" lvl="1"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Why would Deacon use the word ‘rescue’?  </a:t>
            </a:r>
          </a:p>
          <a:p>
            <a:pPr marL="628650" lvl="1"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How does the idea of ‘rescuing’ culturally appropriated items relate to colonial Australian history?   </a:t>
            </a:r>
          </a:p>
          <a:p>
            <a:endParaRPr lang="en-AU" dirty="0"/>
          </a:p>
        </p:txBody>
      </p:sp>
      <p:sp>
        <p:nvSpPr>
          <p:cNvPr id="4" name="Slide Number Placeholder 3"/>
          <p:cNvSpPr>
            <a:spLocks noGrp="1"/>
          </p:cNvSpPr>
          <p:nvPr>
            <p:ph type="sldNum" sz="quarter" idx="10"/>
          </p:nvPr>
        </p:nvSpPr>
        <p:spPr/>
        <p:txBody>
          <a:bodyPr/>
          <a:lstStyle/>
          <a:p>
            <a:fld id="{2F5579C6-E2B7-41B4-A166-F95254C51729}" type="slidenum">
              <a:rPr lang="en-AU" smtClean="0"/>
              <a:t>5</a:t>
            </a:fld>
            <a:endParaRPr lang="en-AU"/>
          </a:p>
        </p:txBody>
      </p:sp>
    </p:spTree>
    <p:extLst>
      <p:ext uri="{BB962C8B-B14F-4D97-AF65-F5344CB8AC3E}">
        <p14:creationId xmlns:p14="http://schemas.microsoft.com/office/powerpoint/2010/main" val="144997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smtClean="0">
                <a:solidFill>
                  <a:schemeClr val="tx1"/>
                </a:solidFill>
                <a:effectLst/>
                <a:latin typeface="+mn-lt"/>
                <a:ea typeface="+mn-ea"/>
                <a:cs typeface="+mn-cs"/>
              </a:rPr>
              <a:t>Symbols and references</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In blurring the line between the sad and the humorous, Deacon shows audiences how the truth is often absurd. One of the techniques she uses to do this is to appropriate familiar song titles, twisting them to mean something new. In her 2006 photograph </a:t>
            </a:r>
            <a:r>
              <a:rPr lang="en-US" sz="1200" b="0" i="1" kern="1200" dirty="0" smtClean="0">
                <a:solidFill>
                  <a:schemeClr val="tx1"/>
                </a:solidFill>
                <a:effectLst/>
                <a:latin typeface="+mn-lt"/>
                <a:ea typeface="+mn-ea"/>
                <a:cs typeface="+mn-cs"/>
              </a:rPr>
              <a:t>Hear come the judge, </a:t>
            </a:r>
            <a:r>
              <a:rPr lang="en-US" sz="1200" b="0" i="0" kern="1200" dirty="0" smtClean="0">
                <a:solidFill>
                  <a:schemeClr val="tx1"/>
                </a:solidFill>
                <a:effectLst/>
                <a:latin typeface="+mn-lt"/>
                <a:ea typeface="+mn-ea"/>
                <a:cs typeface="+mn-cs"/>
              </a:rPr>
              <a:t>Deacon references the 1968 comedy-funk track ‘Here Come the Judge’ by Dewey ‘</a:t>
            </a:r>
            <a:r>
              <a:rPr lang="en-US" sz="1200" b="0" i="0" kern="1200" dirty="0" err="1" smtClean="0">
                <a:solidFill>
                  <a:schemeClr val="tx1"/>
                </a:solidFill>
                <a:effectLst/>
                <a:latin typeface="+mn-lt"/>
                <a:ea typeface="+mn-ea"/>
                <a:cs typeface="+mn-cs"/>
              </a:rPr>
              <a:t>Pigmeat</a:t>
            </a:r>
            <a:r>
              <a:rPr lang="en-US" sz="1200" b="0" i="0" kern="1200" dirty="0" smtClean="0">
                <a:solidFill>
                  <a:schemeClr val="tx1"/>
                </a:solidFill>
                <a:effectLst/>
                <a:latin typeface="+mn-lt"/>
                <a:ea typeface="+mn-ea"/>
                <a:cs typeface="+mn-cs"/>
              </a:rPr>
              <a:t>’ Markham. The song that the photo is referencing is regarded by many to be the first ever recorded hip-hop track. It is a comedy routine where a courtroom has been taken over by black people, the supposed ‘joke’ is that this is ‘funny’ because it’s unlikely.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The blindfolded white doll is a reference to the notion, originating in the sixteenth century, that justice is blind, and therefore unbiased. The legal system in Australia is subject to the laws written into the Australian constitution, which does not </a:t>
            </a:r>
            <a:r>
              <a:rPr lang="en-US" sz="1200" b="0" i="0" kern="1200" dirty="0" err="1" smtClean="0">
                <a:solidFill>
                  <a:schemeClr val="tx1"/>
                </a:solidFill>
                <a:effectLst/>
                <a:latin typeface="+mn-lt"/>
                <a:ea typeface="+mn-ea"/>
                <a:cs typeface="+mn-cs"/>
              </a:rPr>
              <a:t>recognise</a:t>
            </a:r>
            <a:r>
              <a:rPr lang="en-US" sz="1200" b="0" i="0" kern="1200" dirty="0" smtClean="0">
                <a:solidFill>
                  <a:schemeClr val="tx1"/>
                </a:solidFill>
                <a:effectLst/>
                <a:latin typeface="+mn-lt"/>
                <a:ea typeface="+mn-ea"/>
                <a:cs typeface="+mn-cs"/>
              </a:rPr>
              <a:t> the prior occupancy of indigenous people and the laws and rights they established before British </a:t>
            </a:r>
            <a:r>
              <a:rPr lang="en-US" sz="1200" b="0" i="0" kern="1200" dirty="0" err="1" smtClean="0">
                <a:solidFill>
                  <a:schemeClr val="tx1"/>
                </a:solidFill>
                <a:effectLst/>
                <a:latin typeface="+mn-lt"/>
                <a:ea typeface="+mn-ea"/>
                <a:cs typeface="+mn-cs"/>
              </a:rPr>
              <a:t>colonisation</a:t>
            </a:r>
            <a:r>
              <a:rPr lang="en-US" sz="1200" b="0" i="0" kern="1200" dirty="0" smtClean="0">
                <a:solidFill>
                  <a:schemeClr val="tx1"/>
                </a:solidFill>
                <a:effectLst/>
                <a:latin typeface="+mn-lt"/>
                <a:ea typeface="+mn-ea"/>
                <a:cs typeface="+mn-cs"/>
              </a:rPr>
              <a:t>. According to the Australian Bureau of Statistics*, in 2017 Aboriginal and Torres Strait Islander people represented just over a quarter of the total prison population, despite being only approximately 2 per cent of the Australian adult population. Deacon is mocking these statistics, suggesting that justice is only blind if you’re white.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In addition to symbols of justice, religious symbols are also visible in </a:t>
            </a:r>
            <a:r>
              <a:rPr lang="en-US" sz="1200" b="0" i="1" kern="1200" dirty="0" smtClean="0">
                <a:solidFill>
                  <a:schemeClr val="tx1"/>
                </a:solidFill>
                <a:effectLst/>
                <a:latin typeface="+mn-lt"/>
                <a:ea typeface="+mn-ea"/>
                <a:cs typeface="+mn-cs"/>
              </a:rPr>
              <a:t>Hear Come the Judge</a:t>
            </a:r>
            <a:r>
              <a:rPr lang="en-US" sz="1200" b="0" i="0" kern="1200" dirty="0" smtClean="0">
                <a:solidFill>
                  <a:schemeClr val="tx1"/>
                </a:solidFill>
                <a:effectLst/>
                <a:latin typeface="+mn-lt"/>
                <a:ea typeface="+mn-ea"/>
                <a:cs typeface="+mn-cs"/>
              </a:rPr>
              <a:t>. The large doll’s central position and pose with outstretched arms is reminiscent of the Christian crucifixion story, while the red and white stitching on the doll references Indigenous ceremonial body paint.  </a:t>
            </a:r>
            <a:endParaRPr lang="en-US" b="0" i="0" dirty="0" smtClean="0">
              <a:effectLst/>
            </a:endParaRPr>
          </a:p>
          <a:p>
            <a:pPr rtl="0" fontAlgn="base"/>
            <a:endParaRPr lang="en-US" b="0" i="0" dirty="0" smtClean="0">
              <a:effectLst/>
            </a:endParaRPr>
          </a:p>
          <a:p>
            <a:pPr rtl="0" fontAlgn="base"/>
            <a:r>
              <a:rPr lang="en-US" sz="1200" b="1" i="0" kern="1200" dirty="0" smtClean="0">
                <a:solidFill>
                  <a:schemeClr val="tx1"/>
                </a:solidFill>
                <a:effectLst/>
                <a:latin typeface="+mn-lt"/>
                <a:ea typeface="+mn-ea"/>
                <a:cs typeface="+mn-cs"/>
              </a:rPr>
              <a:t>Discussion prompts</a:t>
            </a:r>
            <a:r>
              <a:rPr lang="en-US" sz="1200" b="0" i="0" kern="1200" dirty="0" smtClean="0">
                <a:solidFill>
                  <a:schemeClr val="tx1"/>
                </a:solidFill>
                <a:effectLst/>
                <a:latin typeface="+mn-lt"/>
                <a:ea typeface="+mn-ea"/>
                <a:cs typeface="+mn-cs"/>
              </a:rPr>
              <a:t>  </a:t>
            </a:r>
            <a:endParaRPr lang="en-US" b="0" i="0" dirty="0" smtClean="0">
              <a:effectLst/>
            </a:endParaRP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Which symbols can you identify in </a:t>
            </a:r>
            <a:r>
              <a:rPr lang="en-US" sz="1200" b="0" i="1" kern="1200" dirty="0" smtClean="0">
                <a:solidFill>
                  <a:schemeClr val="tx1"/>
                </a:solidFill>
                <a:effectLst/>
                <a:latin typeface="+mn-lt"/>
                <a:ea typeface="+mn-ea"/>
                <a:cs typeface="+mn-cs"/>
              </a:rPr>
              <a:t>Hear come the judge</a:t>
            </a:r>
            <a:r>
              <a:rPr lang="en-US" sz="1200" b="0" i="0" kern="1200" dirty="0" smtClean="0">
                <a:solidFill>
                  <a:schemeClr val="tx1"/>
                </a:solidFill>
                <a:effectLst/>
                <a:latin typeface="+mn-lt"/>
                <a:ea typeface="+mn-ea"/>
                <a:cs typeface="+mn-cs"/>
              </a:rPr>
              <a:t>? Create a list.  </a:t>
            </a:r>
          </a:p>
          <a:p>
            <a:pPr marL="628650" lvl="1"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What do you think they could be referring to?  </a:t>
            </a:r>
          </a:p>
          <a:p>
            <a:pPr marL="628650" lvl="1"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What new meanings do they take on when read together? For example, consider the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pose and stitching on the central doll, the </a:t>
            </a:r>
            <a:r>
              <a:rPr lang="en-US" sz="1200" b="0" i="0" kern="1200" dirty="0" err="1" smtClean="0">
                <a:solidFill>
                  <a:schemeClr val="tx1"/>
                </a:solidFill>
                <a:effectLst/>
                <a:latin typeface="+mn-lt"/>
                <a:ea typeface="+mn-ea"/>
                <a:cs typeface="+mn-cs"/>
              </a:rPr>
              <a:t>doona</a:t>
            </a:r>
            <a:r>
              <a:rPr lang="en-US" sz="1200" b="0" i="0" kern="1200" dirty="0" smtClean="0">
                <a:solidFill>
                  <a:schemeClr val="tx1"/>
                </a:solidFill>
                <a:effectLst/>
                <a:latin typeface="+mn-lt"/>
                <a:ea typeface="+mn-ea"/>
                <a:cs typeface="+mn-cs"/>
              </a:rPr>
              <a:t> pattern, and the blindfold on the white-skinned doll.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Watch ‘Here Come the Judge’ by Dewey ‘</a:t>
            </a:r>
            <a:r>
              <a:rPr lang="en-US" sz="1200" b="0" i="0" kern="1200" dirty="0" err="1" smtClean="0">
                <a:solidFill>
                  <a:schemeClr val="tx1"/>
                </a:solidFill>
                <a:effectLst/>
                <a:latin typeface="+mn-lt"/>
                <a:ea typeface="+mn-ea"/>
                <a:cs typeface="+mn-cs"/>
              </a:rPr>
              <a:t>Pigmeat</a:t>
            </a:r>
            <a:r>
              <a:rPr lang="en-US" sz="1200" b="0" i="0" kern="1200" dirty="0" smtClean="0">
                <a:solidFill>
                  <a:schemeClr val="tx1"/>
                </a:solidFill>
                <a:effectLst/>
                <a:latin typeface="+mn-lt"/>
                <a:ea typeface="+mn-ea"/>
                <a:cs typeface="+mn-cs"/>
              </a:rPr>
              <a:t>’ Markham on YouTube. Why do you think Deacon chose to reference this song in the artwork title?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What do you think Deacon is trying to say about the justice system in Australia? What evidence can you find in the artwork to support your view?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*Australian Bureau of Statistics, ‘4517.20 – Prisoners in Australia, 2017’, 8 Dec. 2017, </a:t>
            </a:r>
            <a:r>
              <a:rPr lang="en-US" sz="1200" b="0" i="1" kern="1200" dirty="0" smtClean="0">
                <a:solidFill>
                  <a:schemeClr val="tx1"/>
                </a:solidFill>
                <a:effectLst/>
                <a:latin typeface="+mn-lt"/>
                <a:ea typeface="+mn-ea"/>
                <a:cs typeface="+mn-cs"/>
              </a:rPr>
              <a:t>ABS</a:t>
            </a:r>
            <a:r>
              <a:rPr lang="en-US" sz="1200" b="0" i="0" kern="1200" dirty="0" smtClean="0">
                <a:solidFill>
                  <a:schemeClr val="tx1"/>
                </a:solidFill>
                <a:effectLst/>
                <a:latin typeface="+mn-lt"/>
                <a:ea typeface="+mn-ea"/>
                <a:cs typeface="+mn-cs"/>
              </a:rPr>
              <a:t>, Australian Government, </a:t>
            </a:r>
            <a:r>
              <a:rPr lang="en-US" sz="1200" b="0" i="0" u="sng" strike="noStrike" kern="1200" dirty="0" smtClean="0">
                <a:solidFill>
                  <a:schemeClr val="tx1"/>
                </a:solidFill>
                <a:effectLst/>
                <a:latin typeface="+mn-lt"/>
                <a:ea typeface="+mn-ea"/>
                <a:cs typeface="+mn-cs"/>
                <a:hlinkClick r:id="rId3"/>
              </a:rPr>
              <a:t>https://www.abs.gov.au/ausstats/abs@.nsf/Lookup/by%20Subject/4517.0~2017~Main%20Features~Prisoner%20characteristics,%20Australia~4</a:t>
            </a:r>
            <a:r>
              <a:rPr lang="en-US" sz="1200" b="0" i="0" kern="1200" dirty="0" smtClean="0">
                <a:solidFill>
                  <a:schemeClr val="tx1"/>
                </a:solidFill>
                <a:effectLst/>
                <a:latin typeface="+mn-lt"/>
                <a:ea typeface="+mn-ea"/>
                <a:cs typeface="+mn-cs"/>
              </a:rPr>
              <a:t> accessed 23 Sep. 2019. </a:t>
            </a:r>
            <a:endParaRPr lang="en-US" b="0" i="0" dirty="0" smtClean="0">
              <a:effectLst/>
            </a:endParaRPr>
          </a:p>
          <a:p>
            <a:endParaRPr lang="en-AU" dirty="0"/>
          </a:p>
        </p:txBody>
      </p:sp>
      <p:sp>
        <p:nvSpPr>
          <p:cNvPr id="4" name="Slide Number Placeholder 3"/>
          <p:cNvSpPr>
            <a:spLocks noGrp="1"/>
          </p:cNvSpPr>
          <p:nvPr>
            <p:ph type="sldNum" sz="quarter" idx="10"/>
          </p:nvPr>
        </p:nvSpPr>
        <p:spPr/>
        <p:txBody>
          <a:bodyPr/>
          <a:lstStyle/>
          <a:p>
            <a:fld id="{2F5579C6-E2B7-41B4-A166-F95254C51729}" type="slidenum">
              <a:rPr lang="en-AU" smtClean="0"/>
              <a:t>6</a:t>
            </a:fld>
            <a:endParaRPr lang="en-AU"/>
          </a:p>
        </p:txBody>
      </p:sp>
    </p:spTree>
    <p:extLst>
      <p:ext uri="{BB962C8B-B14F-4D97-AF65-F5344CB8AC3E}">
        <p14:creationId xmlns:p14="http://schemas.microsoft.com/office/powerpoint/2010/main" val="405852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smtClean="0">
                <a:solidFill>
                  <a:schemeClr val="tx1"/>
                </a:solidFill>
                <a:effectLst/>
                <a:latin typeface="+mn-lt"/>
                <a:ea typeface="+mn-ea"/>
                <a:cs typeface="+mn-cs"/>
              </a:rPr>
              <a:t>Appropriation</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Artists often use appropriation to highlight or subvert the meanings and values associated with the images or objects. In </a:t>
            </a:r>
            <a:r>
              <a:rPr lang="en-US" sz="1200" b="0" i="1" kern="1200" dirty="0" smtClean="0">
                <a:solidFill>
                  <a:schemeClr val="tx1"/>
                </a:solidFill>
                <a:effectLst/>
                <a:latin typeface="+mn-lt"/>
                <a:ea typeface="+mn-ea"/>
                <a:cs typeface="+mn-cs"/>
              </a:rPr>
              <a:t>Where’s Mickey?,</a:t>
            </a:r>
            <a:r>
              <a:rPr lang="en-US" sz="1200" b="0" i="0" kern="1200" dirty="0" smtClean="0">
                <a:solidFill>
                  <a:schemeClr val="tx1"/>
                </a:solidFill>
                <a:effectLst/>
                <a:latin typeface="+mn-lt"/>
                <a:ea typeface="+mn-ea"/>
                <a:cs typeface="+mn-cs"/>
              </a:rPr>
              <a:t> 2002, Deacon has photographed her  friend Luke Captain, a Torres Strait Islander man, dressed as a drag version of Disney’s Mickey Mouse. Adopting the artistic strategy of appropriation, the artist has poked fun at Disney character Mickey Mouse, one of the most enduring icons of American consumer culture. Through the late 1950s, the character was leader of the Mouseketeers, a club which celebrated the image of an </a:t>
            </a:r>
            <a:r>
              <a:rPr lang="en-US" sz="1200" b="0" i="0" kern="1200" dirty="0" err="1" smtClean="0">
                <a:solidFill>
                  <a:schemeClr val="tx1"/>
                </a:solidFill>
                <a:effectLst/>
                <a:latin typeface="+mn-lt"/>
                <a:ea typeface="+mn-ea"/>
                <a:cs typeface="+mn-cs"/>
              </a:rPr>
              <a:t>idealised</a:t>
            </a:r>
            <a:r>
              <a:rPr lang="en-US" sz="1200" b="0" i="0" kern="1200" dirty="0" smtClean="0">
                <a:solidFill>
                  <a:schemeClr val="tx1"/>
                </a:solidFill>
                <a:effectLst/>
                <a:latin typeface="+mn-lt"/>
                <a:ea typeface="+mn-ea"/>
                <a:cs typeface="+mn-cs"/>
              </a:rPr>
              <a:t> white American child.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By casting an Aboriginal Australian Man as the famous cartoon mouse, Deacon draws attention to the exclusion of non-white people from popular entertainment and culture. The saturated red, yellow and black areas of the image represent the </a:t>
            </a:r>
            <a:r>
              <a:rPr lang="en-US" sz="1200" b="0" i="0" kern="1200" dirty="0" err="1" smtClean="0">
                <a:solidFill>
                  <a:schemeClr val="tx1"/>
                </a:solidFill>
                <a:effectLst/>
                <a:latin typeface="+mn-lt"/>
                <a:ea typeface="+mn-ea"/>
                <a:cs typeface="+mn-cs"/>
              </a:rPr>
              <a:t>colours</a:t>
            </a:r>
            <a:r>
              <a:rPr lang="en-US" sz="1200" b="0" i="0" kern="1200" dirty="0" smtClean="0">
                <a:solidFill>
                  <a:schemeClr val="tx1"/>
                </a:solidFill>
                <a:effectLst/>
                <a:latin typeface="+mn-lt"/>
                <a:ea typeface="+mn-ea"/>
                <a:cs typeface="+mn-cs"/>
              </a:rPr>
              <a:t> of Disney’s mouse whilst alluding to </a:t>
            </a:r>
            <a:r>
              <a:rPr lang="en-US" sz="1200" b="0" i="0" kern="1200" dirty="0" err="1" smtClean="0">
                <a:solidFill>
                  <a:schemeClr val="tx1"/>
                </a:solidFill>
                <a:effectLst/>
                <a:latin typeface="+mn-lt"/>
                <a:ea typeface="+mn-ea"/>
                <a:cs typeface="+mn-cs"/>
              </a:rPr>
              <a:t>colours</a:t>
            </a:r>
            <a:r>
              <a:rPr lang="en-US" sz="1200" b="0" i="0" kern="1200" dirty="0" smtClean="0">
                <a:solidFill>
                  <a:schemeClr val="tx1"/>
                </a:solidFill>
                <a:effectLst/>
                <a:latin typeface="+mn-lt"/>
                <a:ea typeface="+mn-ea"/>
                <a:cs typeface="+mn-cs"/>
              </a:rPr>
              <a:t> of the Aboriginal Australian Flag, designed by </a:t>
            </a:r>
            <a:r>
              <a:rPr lang="en-US" sz="1200" b="0" i="0" kern="1200" dirty="0" err="1" smtClean="0">
                <a:solidFill>
                  <a:schemeClr val="tx1"/>
                </a:solidFill>
                <a:effectLst/>
                <a:latin typeface="+mn-lt"/>
                <a:ea typeface="+mn-ea"/>
                <a:cs typeface="+mn-cs"/>
              </a:rPr>
              <a:t>Lurijtja</a:t>
            </a:r>
            <a:r>
              <a:rPr lang="en-US" sz="1200" b="0" i="0" kern="1200" dirty="0" smtClean="0">
                <a:solidFill>
                  <a:schemeClr val="tx1"/>
                </a:solidFill>
                <a:effectLst/>
                <a:latin typeface="+mn-lt"/>
                <a:ea typeface="+mn-ea"/>
                <a:cs typeface="+mn-cs"/>
              </a:rPr>
              <a:t> artist Harold Thomas in 1971. The artwork title is a play on words: in Australian vernacular the phrase ‘Mickey Mouse’ describes something substandard, poorly executed or amateurish.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1" i="0" kern="1200" dirty="0" smtClean="0">
                <a:solidFill>
                  <a:schemeClr val="tx1"/>
                </a:solidFill>
                <a:effectLst/>
                <a:latin typeface="+mn-lt"/>
                <a:ea typeface="+mn-ea"/>
                <a:cs typeface="+mn-cs"/>
              </a:rPr>
              <a:t>Discussion prompts </a:t>
            </a:r>
            <a:r>
              <a:rPr lang="en-US" sz="1200" b="0" i="0" kern="1200" dirty="0" smtClean="0">
                <a:solidFill>
                  <a:schemeClr val="tx1"/>
                </a:solidFill>
                <a:effectLst/>
                <a:latin typeface="+mn-lt"/>
                <a:ea typeface="+mn-ea"/>
                <a:cs typeface="+mn-cs"/>
              </a:rPr>
              <a:t> </a:t>
            </a:r>
            <a:endParaRPr lang="en-US" b="0" i="0" dirty="0" smtClean="0">
              <a:effectLst/>
            </a:endParaRP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Look at the title of the artwork on the slide, what clue does it give about what the work might be about?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What examples of appropriation can you find in </a:t>
            </a:r>
            <a:r>
              <a:rPr lang="en-US" sz="1200" b="0" i="1" kern="1200" dirty="0" smtClean="0">
                <a:solidFill>
                  <a:schemeClr val="tx1"/>
                </a:solidFill>
                <a:effectLst/>
                <a:latin typeface="+mn-lt"/>
                <a:ea typeface="+mn-ea"/>
                <a:cs typeface="+mn-cs"/>
              </a:rPr>
              <a:t>Where’s Mickey?</a:t>
            </a:r>
            <a:r>
              <a:rPr lang="en-US" sz="1200" b="0" i="0" kern="1200" dirty="0" smtClean="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Which meanings and ideas is Deacon attempting to communicate in this work? Consider the artist’s choice of model, and his clothing.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What emotions are expressed through this work and how? Consider the role of gesture, expression, body language and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2F5579C6-E2B7-41B4-A166-F95254C51729}" type="slidenum">
              <a:rPr lang="en-AU" smtClean="0"/>
              <a:t>7</a:t>
            </a:fld>
            <a:endParaRPr lang="en-AU"/>
          </a:p>
        </p:txBody>
      </p:sp>
    </p:spTree>
    <p:extLst>
      <p:ext uri="{BB962C8B-B14F-4D97-AF65-F5344CB8AC3E}">
        <p14:creationId xmlns:p14="http://schemas.microsoft.com/office/powerpoint/2010/main" val="184411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smtClean="0">
                <a:solidFill>
                  <a:schemeClr val="tx1"/>
                </a:solidFill>
                <a:effectLst/>
                <a:latin typeface="+mn-lt"/>
                <a:ea typeface="+mn-ea"/>
                <a:cs typeface="+mn-cs"/>
              </a:rPr>
              <a:t>Reclamation</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In </a:t>
            </a:r>
            <a:r>
              <a:rPr lang="en-US" sz="1200" b="0" i="1" kern="1200" dirty="0" err="1" smtClean="0">
                <a:solidFill>
                  <a:schemeClr val="tx1"/>
                </a:solidFill>
                <a:effectLst/>
                <a:latin typeface="+mn-lt"/>
                <a:ea typeface="+mn-ea"/>
                <a:cs typeface="+mn-cs"/>
              </a:rPr>
              <a:t>Blak</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lik</a:t>
            </a:r>
            <a:r>
              <a:rPr lang="en-US" sz="1200" b="0" i="1" kern="1200" dirty="0" smtClean="0">
                <a:solidFill>
                  <a:schemeClr val="tx1"/>
                </a:solidFill>
                <a:effectLst/>
                <a:latin typeface="+mn-lt"/>
                <a:ea typeface="+mn-ea"/>
                <a:cs typeface="+mn-cs"/>
              </a:rPr>
              <a:t> mi, </a:t>
            </a:r>
            <a:r>
              <a:rPr lang="en-US" sz="1200" b="0" i="0" kern="1200" dirty="0" smtClean="0">
                <a:solidFill>
                  <a:schemeClr val="tx1"/>
                </a:solidFill>
                <a:effectLst/>
                <a:latin typeface="+mn-lt"/>
                <a:ea typeface="+mn-ea"/>
                <a:cs typeface="+mn-cs"/>
              </a:rPr>
              <a:t>1991</a:t>
            </a:r>
            <a:r>
              <a:rPr lang="en-US" sz="1200" b="0" i="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Deacon has photographed three examples of Koori kitsch. The two rightmost images are reproductions of a photograph from non-indigenous </a:t>
            </a:r>
            <a:r>
              <a:rPr lang="en-US" sz="1200" b="0" i="0" kern="1200" dirty="0" err="1" smtClean="0">
                <a:solidFill>
                  <a:schemeClr val="tx1"/>
                </a:solidFill>
                <a:effectLst/>
                <a:latin typeface="+mn-lt"/>
                <a:ea typeface="+mn-ea"/>
                <a:cs typeface="+mn-cs"/>
              </a:rPr>
              <a:t>photographerAxel</a:t>
            </a:r>
            <a:r>
              <a:rPr lang="en-US" sz="1200" b="0" i="0" kern="1200" dirty="0" smtClean="0">
                <a:solidFill>
                  <a:schemeClr val="tx1"/>
                </a:solidFill>
                <a:effectLst/>
                <a:latin typeface="+mn-lt"/>
                <a:ea typeface="+mn-ea"/>
                <a:cs typeface="+mn-cs"/>
              </a:rPr>
              <a:t> Poignant which originally appeared in his book </a:t>
            </a:r>
            <a:r>
              <a:rPr lang="en-US" sz="1200" b="0" i="1" kern="1200" dirty="0" smtClean="0">
                <a:solidFill>
                  <a:schemeClr val="tx1"/>
                </a:solidFill>
                <a:effectLst/>
                <a:latin typeface="+mn-lt"/>
                <a:ea typeface="+mn-ea"/>
                <a:cs typeface="+mn-cs"/>
              </a:rPr>
              <a:t>Piccaninny Walkabout</a:t>
            </a:r>
            <a:r>
              <a:rPr lang="en-US" sz="1200" b="0" i="0" kern="1200" dirty="0" smtClean="0">
                <a:solidFill>
                  <a:schemeClr val="tx1"/>
                </a:solidFill>
                <a:effectLst/>
                <a:latin typeface="+mn-lt"/>
                <a:ea typeface="+mn-ea"/>
                <a:cs typeface="+mn-cs"/>
              </a:rPr>
              <a:t> from 1957, which was later renamed </a:t>
            </a:r>
            <a:r>
              <a:rPr lang="en-US" sz="1200" b="0" i="1" kern="1200" dirty="0" smtClean="0">
                <a:solidFill>
                  <a:schemeClr val="tx1"/>
                </a:solidFill>
                <a:effectLst/>
                <a:latin typeface="+mn-lt"/>
                <a:ea typeface="+mn-ea"/>
                <a:cs typeface="+mn-cs"/>
              </a:rPr>
              <a:t>Bush Walkabout</a:t>
            </a: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Poignant’s</a:t>
            </a:r>
            <a:r>
              <a:rPr lang="en-US" sz="1200" b="0" i="0" kern="1200" dirty="0" smtClean="0">
                <a:solidFill>
                  <a:schemeClr val="tx1"/>
                </a:solidFill>
                <a:effectLst/>
                <a:latin typeface="+mn-lt"/>
                <a:ea typeface="+mn-ea"/>
                <a:cs typeface="+mn-cs"/>
              </a:rPr>
              <a:t> original photograph was later reproduced throughout Australia, on decorative items for the home without his knowledge.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By photographing these images once again, Deacon switches her position from subject to photographer and redefines her perceived blackness. Her work reclaims the right of Indigenous people to their own representation, rewriting the relationship between contemporary Aboriginal people and Koori kitsch.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Deacon is widely credited with introducing the word ‘</a:t>
            </a:r>
            <a:r>
              <a:rPr lang="en-US" sz="1200" b="0" i="0" kern="1200" dirty="0" err="1" smtClean="0">
                <a:solidFill>
                  <a:schemeClr val="tx1"/>
                </a:solidFill>
                <a:effectLst/>
                <a:latin typeface="+mn-lt"/>
                <a:ea typeface="+mn-ea"/>
                <a:cs typeface="+mn-cs"/>
              </a:rPr>
              <a:t>Blak</a:t>
            </a:r>
            <a:r>
              <a:rPr lang="en-US" sz="1200" b="0" i="0" kern="1200" dirty="0" smtClean="0">
                <a:solidFill>
                  <a:schemeClr val="tx1"/>
                </a:solidFill>
                <a:effectLst/>
                <a:latin typeface="+mn-lt"/>
                <a:ea typeface="+mn-ea"/>
                <a:cs typeface="+mn-cs"/>
              </a:rPr>
              <a:t>’</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 contemporary Indigenous Australian culture. Since </a:t>
            </a:r>
            <a:r>
              <a:rPr lang="en-US" sz="1200" b="0" i="1" kern="1200" dirty="0" err="1" smtClean="0">
                <a:solidFill>
                  <a:schemeClr val="tx1"/>
                </a:solidFill>
                <a:effectLst/>
                <a:latin typeface="+mn-lt"/>
                <a:ea typeface="+mn-ea"/>
                <a:cs typeface="+mn-cs"/>
              </a:rPr>
              <a:t>Blak</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lik</a:t>
            </a:r>
            <a:r>
              <a:rPr lang="en-US" sz="1200" b="0" i="1" kern="1200" dirty="0" smtClean="0">
                <a:solidFill>
                  <a:schemeClr val="tx1"/>
                </a:solidFill>
                <a:effectLst/>
                <a:latin typeface="+mn-lt"/>
                <a:ea typeface="+mn-ea"/>
                <a:cs typeface="+mn-cs"/>
              </a:rPr>
              <a:t> mi </a:t>
            </a:r>
            <a:r>
              <a:rPr lang="en-US" sz="1200" b="0" i="0" kern="1200" dirty="0" smtClean="0">
                <a:solidFill>
                  <a:schemeClr val="tx1"/>
                </a:solidFill>
                <a:effectLst/>
                <a:latin typeface="+mn-lt"/>
                <a:ea typeface="+mn-ea"/>
                <a:cs typeface="+mn-cs"/>
              </a:rPr>
              <a:t>was first displayed in the early 1990s, many Indigenous Australians prefer to identify as '</a:t>
            </a:r>
            <a:r>
              <a:rPr lang="en-US" sz="1200" b="0" i="0" kern="1200" dirty="0" err="1" smtClean="0">
                <a:solidFill>
                  <a:schemeClr val="tx1"/>
                </a:solidFill>
                <a:effectLst/>
                <a:latin typeface="+mn-lt"/>
                <a:ea typeface="+mn-ea"/>
                <a:cs typeface="+mn-cs"/>
              </a:rPr>
              <a:t>Blak</a:t>
            </a:r>
            <a:r>
              <a:rPr lang="en-US" sz="1200" b="0" i="0" kern="1200" dirty="0" smtClean="0">
                <a:solidFill>
                  <a:schemeClr val="tx1"/>
                </a:solidFill>
                <a:effectLst/>
                <a:latin typeface="+mn-lt"/>
                <a:ea typeface="+mn-ea"/>
                <a:cs typeface="+mn-cs"/>
              </a:rPr>
              <a:t>'. The alternative spelling of the word is an example of reclamation through language. It gives Indigenous people the opportunity to self-identify, to reject the classifications established by </a:t>
            </a:r>
            <a:r>
              <a:rPr lang="en-US" sz="1200" b="0" i="0" kern="1200" dirty="0" err="1" smtClean="0">
                <a:solidFill>
                  <a:schemeClr val="tx1"/>
                </a:solidFill>
                <a:effectLst/>
                <a:latin typeface="+mn-lt"/>
                <a:ea typeface="+mn-ea"/>
                <a:cs typeface="+mn-cs"/>
              </a:rPr>
              <a:t>colonisers</a:t>
            </a:r>
            <a:r>
              <a:rPr lang="en-US" sz="1200" b="0" i="0" kern="1200" dirty="0" smtClean="0">
                <a:solidFill>
                  <a:schemeClr val="tx1"/>
                </a:solidFill>
                <a:effectLst/>
                <a:latin typeface="+mn-lt"/>
                <a:ea typeface="+mn-ea"/>
                <a:cs typeface="+mn-cs"/>
              </a:rPr>
              <a:t> and to distinguish their experience from other First Nations people and people of </a:t>
            </a:r>
            <a:r>
              <a:rPr lang="en-US" sz="1200" b="0" i="0" kern="1200" dirty="0" err="1" smtClean="0">
                <a:solidFill>
                  <a:schemeClr val="tx1"/>
                </a:solidFill>
                <a:effectLst/>
                <a:latin typeface="+mn-lt"/>
                <a:ea typeface="+mn-ea"/>
                <a:cs typeface="+mn-cs"/>
              </a:rPr>
              <a:t>colour</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1" i="0" kern="1200" dirty="0" smtClean="0">
                <a:solidFill>
                  <a:schemeClr val="tx1"/>
                </a:solidFill>
                <a:effectLst/>
                <a:latin typeface="+mn-lt"/>
                <a:ea typeface="+mn-ea"/>
                <a:cs typeface="+mn-cs"/>
              </a:rPr>
              <a:t>Discussion prompts</a:t>
            </a:r>
            <a:r>
              <a:rPr lang="en-US" sz="1200" b="0" i="0" kern="1200" dirty="0" smtClean="0">
                <a:solidFill>
                  <a:schemeClr val="tx1"/>
                </a:solidFill>
                <a:effectLst/>
                <a:latin typeface="+mn-lt"/>
                <a:ea typeface="+mn-ea"/>
                <a:cs typeface="+mn-cs"/>
              </a:rPr>
              <a:t>  </a:t>
            </a:r>
            <a:endParaRPr lang="en-US" b="0" i="0" dirty="0" smtClean="0">
              <a:effectLst/>
            </a:endParaRP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Create a list of words to describe the atmosphere in </a:t>
            </a:r>
            <a:r>
              <a:rPr lang="en-US" sz="1200" b="0" i="1" kern="1200" dirty="0" err="1" smtClean="0">
                <a:solidFill>
                  <a:schemeClr val="tx1"/>
                </a:solidFill>
                <a:effectLst/>
                <a:latin typeface="+mn-lt"/>
                <a:ea typeface="+mn-ea"/>
                <a:cs typeface="+mn-cs"/>
              </a:rPr>
              <a:t>Blak</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lik</a:t>
            </a:r>
            <a:r>
              <a:rPr lang="en-US" sz="1200" b="0" i="1" kern="1200" dirty="0" smtClean="0">
                <a:solidFill>
                  <a:schemeClr val="tx1"/>
                </a:solidFill>
                <a:effectLst/>
                <a:latin typeface="+mn-lt"/>
                <a:ea typeface="+mn-ea"/>
                <a:cs typeface="+mn-cs"/>
              </a:rPr>
              <a:t> mi. </a:t>
            </a:r>
            <a:r>
              <a:rPr lang="en-US" sz="1200" b="0" i="0" kern="1200" dirty="0" smtClean="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What artistic choices has the artist made to create this atmosphere? Consider the use of photographic techniques (lighting, focus and cropping) or art principles (scale, hierarchy, unity and repetition).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The images on the slide were originally photographed by a non-indigenous photographer/anthropologist, before Deacon reproduced them in </a:t>
            </a:r>
            <a:r>
              <a:rPr lang="en-US" sz="1200" b="0" i="1" kern="1200" dirty="0" err="1" smtClean="0">
                <a:solidFill>
                  <a:schemeClr val="tx1"/>
                </a:solidFill>
                <a:effectLst/>
                <a:latin typeface="+mn-lt"/>
                <a:ea typeface="+mn-ea"/>
                <a:cs typeface="+mn-cs"/>
              </a:rPr>
              <a:t>Blak</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lik</a:t>
            </a:r>
            <a:r>
              <a:rPr lang="en-US" sz="1200" b="0" i="1" kern="1200" dirty="0" smtClean="0">
                <a:solidFill>
                  <a:schemeClr val="tx1"/>
                </a:solidFill>
                <a:effectLst/>
                <a:latin typeface="+mn-lt"/>
                <a:ea typeface="+mn-ea"/>
                <a:cs typeface="+mn-cs"/>
              </a:rPr>
              <a:t> mi</a:t>
            </a:r>
            <a:r>
              <a:rPr lang="en-US" sz="1200" b="0" i="0" kern="1200" dirty="0" smtClean="0">
                <a:solidFill>
                  <a:schemeClr val="tx1"/>
                </a:solidFill>
                <a:effectLst/>
                <a:latin typeface="+mn-lt"/>
                <a:ea typeface="+mn-ea"/>
                <a:cs typeface="+mn-cs"/>
              </a:rPr>
              <a:t>. What effect can the identity of a photographer, and their relationship to the subject, have for the meaning of an artwork?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Reclamation means taking back rightful possession of something. How does </a:t>
            </a:r>
            <a:r>
              <a:rPr lang="en-US" sz="1200" b="0" i="1" kern="1200" dirty="0" err="1" smtClean="0">
                <a:solidFill>
                  <a:schemeClr val="tx1"/>
                </a:solidFill>
                <a:effectLst/>
                <a:latin typeface="+mn-lt"/>
                <a:ea typeface="+mn-ea"/>
                <a:cs typeface="+mn-cs"/>
              </a:rPr>
              <a:t>Blak</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lik</a:t>
            </a:r>
            <a:r>
              <a:rPr lang="en-US" sz="1200" b="0" i="1" kern="1200" dirty="0" smtClean="0">
                <a:solidFill>
                  <a:schemeClr val="tx1"/>
                </a:solidFill>
                <a:effectLst/>
                <a:latin typeface="+mn-lt"/>
                <a:ea typeface="+mn-ea"/>
                <a:cs typeface="+mn-cs"/>
              </a:rPr>
              <a:t> mi </a:t>
            </a:r>
            <a:r>
              <a:rPr lang="en-US" sz="1200" b="0" i="0" kern="1200" dirty="0" smtClean="0">
                <a:solidFill>
                  <a:schemeClr val="tx1"/>
                </a:solidFill>
                <a:effectLst/>
                <a:latin typeface="+mn-lt"/>
                <a:ea typeface="+mn-ea"/>
                <a:cs typeface="+mn-cs"/>
              </a:rPr>
              <a:t>reflect the concept of reclamation? Consider the alternative spelling of ‘</a:t>
            </a:r>
            <a:r>
              <a:rPr lang="en-US" sz="1200" b="0" i="0" kern="1200" dirty="0" err="1" smtClean="0">
                <a:solidFill>
                  <a:schemeClr val="tx1"/>
                </a:solidFill>
                <a:effectLst/>
                <a:latin typeface="+mn-lt"/>
                <a:ea typeface="+mn-ea"/>
                <a:cs typeface="+mn-cs"/>
              </a:rPr>
              <a:t>blak</a:t>
            </a:r>
            <a:r>
              <a:rPr lang="en-US" sz="1200" b="0" i="0" kern="1200" dirty="0" smtClean="0">
                <a:solidFill>
                  <a:schemeClr val="tx1"/>
                </a:solidFill>
                <a:effectLst/>
                <a:latin typeface="+mn-lt"/>
                <a:ea typeface="+mn-ea"/>
                <a:cs typeface="+mn-cs"/>
              </a:rPr>
              <a:t>’ and photographs of reproduced imagery.  </a:t>
            </a:r>
          </a:p>
          <a:p>
            <a:endParaRPr lang="en-AU" dirty="0"/>
          </a:p>
        </p:txBody>
      </p:sp>
      <p:sp>
        <p:nvSpPr>
          <p:cNvPr id="4" name="Slide Number Placeholder 3"/>
          <p:cNvSpPr>
            <a:spLocks noGrp="1"/>
          </p:cNvSpPr>
          <p:nvPr>
            <p:ph type="sldNum" sz="quarter" idx="10"/>
          </p:nvPr>
        </p:nvSpPr>
        <p:spPr/>
        <p:txBody>
          <a:bodyPr/>
          <a:lstStyle/>
          <a:p>
            <a:fld id="{2F5579C6-E2B7-41B4-A166-F95254C51729}" type="slidenum">
              <a:rPr lang="en-AU" smtClean="0"/>
              <a:t>8</a:t>
            </a:fld>
            <a:endParaRPr lang="en-AU"/>
          </a:p>
        </p:txBody>
      </p:sp>
    </p:spTree>
    <p:extLst>
      <p:ext uri="{BB962C8B-B14F-4D97-AF65-F5344CB8AC3E}">
        <p14:creationId xmlns:p14="http://schemas.microsoft.com/office/powerpoint/2010/main" val="361049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kern="1200" dirty="0" smtClean="0">
                <a:solidFill>
                  <a:schemeClr val="tx1"/>
                </a:solidFill>
                <a:effectLst/>
                <a:latin typeface="+mn-lt"/>
                <a:ea typeface="+mn-ea"/>
                <a:cs typeface="+mn-cs"/>
              </a:rPr>
              <a:t>Conclusion</a:t>
            </a:r>
            <a:r>
              <a:rPr lang="en-US" sz="1200" b="0" i="0" kern="1200" dirty="0" smtClean="0">
                <a:solidFill>
                  <a:schemeClr val="tx1"/>
                </a:solidFill>
                <a:effectLst/>
                <a:latin typeface="+mn-lt"/>
                <a:ea typeface="+mn-ea"/>
                <a:cs typeface="+mn-cs"/>
              </a:rPr>
              <a:t> </a:t>
            </a:r>
            <a:endParaRPr lang="en-US" b="0" i="0" dirty="0" smtClean="0">
              <a:effectLst/>
            </a:endParaRPr>
          </a:p>
          <a:p>
            <a:pPr rtl="0" fontAlgn="base"/>
            <a:r>
              <a:rPr lang="en-US" sz="1200" b="0" i="0" kern="1200" dirty="0" smtClean="0">
                <a:solidFill>
                  <a:schemeClr val="tx1"/>
                </a:solidFill>
                <a:effectLst/>
                <a:latin typeface="+mn-lt"/>
                <a:ea typeface="+mn-ea"/>
                <a:cs typeface="+mn-cs"/>
              </a:rPr>
              <a:t>Destiny Deacon has said about her photography: ‘I like to think there is a laugh and a tear in each picture’. She uses </a:t>
            </a:r>
            <a:r>
              <a:rPr lang="en-US" sz="1200" b="0" i="0" kern="1200" dirty="0" err="1" smtClean="0">
                <a:solidFill>
                  <a:schemeClr val="tx1"/>
                </a:solidFill>
                <a:effectLst/>
                <a:latin typeface="+mn-lt"/>
                <a:ea typeface="+mn-ea"/>
                <a:cs typeface="+mn-cs"/>
              </a:rPr>
              <a:t>humour</a:t>
            </a:r>
            <a:r>
              <a:rPr lang="en-US" sz="1200" b="0" i="0" kern="1200" dirty="0" smtClean="0">
                <a:solidFill>
                  <a:schemeClr val="tx1"/>
                </a:solidFill>
                <a:effectLst/>
                <a:latin typeface="+mn-lt"/>
                <a:ea typeface="+mn-ea"/>
                <a:cs typeface="+mn-cs"/>
              </a:rPr>
              <a:t> in her art to process and reveal the truth of her experience as an Indigenous woman in urban Australia. Her work draws the audience in, only to leave them standing at close range, confronting the uncomfortable truths of contemporary Australian society. </a:t>
            </a:r>
            <a:endParaRPr lang="en-US" b="0" i="0" dirty="0" smtClean="0">
              <a:effectLst/>
            </a:endParaRPr>
          </a:p>
          <a:p>
            <a:pPr rtl="0" fontAlgn="base"/>
            <a:endParaRPr lang="en-US" sz="1200" b="1" i="0" kern="1200" dirty="0" smtClean="0">
              <a:solidFill>
                <a:schemeClr val="tx1"/>
              </a:solidFill>
              <a:effectLst/>
              <a:latin typeface="+mn-lt"/>
              <a:ea typeface="+mn-ea"/>
              <a:cs typeface="+mn-cs"/>
            </a:endParaRPr>
          </a:p>
          <a:p>
            <a:pPr rtl="0" fontAlgn="base"/>
            <a:r>
              <a:rPr lang="en-US" sz="1200" b="1" i="0" kern="1200" dirty="0" smtClean="0">
                <a:solidFill>
                  <a:schemeClr val="tx1"/>
                </a:solidFill>
                <a:effectLst/>
                <a:latin typeface="+mn-lt"/>
                <a:ea typeface="+mn-ea"/>
                <a:cs typeface="+mn-cs"/>
              </a:rPr>
              <a:t>Reflective prompts</a:t>
            </a:r>
            <a:r>
              <a:rPr lang="en-US" sz="1200" b="0" i="0" kern="1200" dirty="0" smtClean="0">
                <a:solidFill>
                  <a:schemeClr val="tx1"/>
                </a:solidFill>
                <a:effectLst/>
                <a:latin typeface="+mn-lt"/>
                <a:ea typeface="+mn-ea"/>
                <a:cs typeface="+mn-cs"/>
              </a:rPr>
              <a:t> </a:t>
            </a:r>
            <a:endParaRPr lang="en-US" b="0" i="0" dirty="0" smtClean="0">
              <a:effectLst/>
            </a:endParaRP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Review the words you initially created to describe </a:t>
            </a:r>
            <a:r>
              <a:rPr lang="en-US" sz="1200" b="0" i="1" kern="1200" dirty="0" smtClean="0">
                <a:solidFill>
                  <a:schemeClr val="tx1"/>
                </a:solidFill>
                <a:effectLst/>
                <a:latin typeface="+mn-lt"/>
                <a:ea typeface="+mn-ea"/>
                <a:cs typeface="+mn-cs"/>
              </a:rPr>
              <a:t>Smile, </a:t>
            </a:r>
            <a:r>
              <a:rPr lang="en-US" sz="1200" b="0" i="0" kern="1200" dirty="0" smtClean="0">
                <a:solidFill>
                  <a:schemeClr val="tx1"/>
                </a:solidFill>
                <a:effectLst/>
                <a:latin typeface="+mn-lt"/>
                <a:ea typeface="+mn-ea"/>
                <a:cs typeface="+mn-cs"/>
              </a:rPr>
              <a:t>2017. How have your thoughts about Deacon’s art and practice changed? Discuss. </a:t>
            </a:r>
          </a:p>
          <a:p>
            <a:pPr marL="171450" indent="-171450" rtl="0" fontAlgn="base">
              <a:buFont typeface="Arial" panose="020B0604020202020204" pitchFamily="34" charset="0"/>
              <a:buChar char="•"/>
            </a:pPr>
            <a:r>
              <a:rPr lang="en-US" sz="1200" b="0" i="0" kern="1200" dirty="0" smtClean="0">
                <a:solidFill>
                  <a:schemeClr val="tx1"/>
                </a:solidFill>
                <a:effectLst/>
                <a:latin typeface="+mn-lt"/>
                <a:ea typeface="+mn-ea"/>
                <a:cs typeface="+mn-cs"/>
              </a:rPr>
              <a:t>Which of Destiny Deacon’s works did you find the most interesting? Which was the most effective at conveying the artist’s message? Explain your answers. </a:t>
            </a:r>
          </a:p>
          <a:p>
            <a:endParaRPr lang="en-AU" dirty="0"/>
          </a:p>
        </p:txBody>
      </p:sp>
      <p:sp>
        <p:nvSpPr>
          <p:cNvPr id="4" name="Slide Number Placeholder 3"/>
          <p:cNvSpPr>
            <a:spLocks noGrp="1"/>
          </p:cNvSpPr>
          <p:nvPr>
            <p:ph type="sldNum" sz="quarter" idx="10"/>
          </p:nvPr>
        </p:nvSpPr>
        <p:spPr/>
        <p:txBody>
          <a:bodyPr/>
          <a:lstStyle/>
          <a:p>
            <a:fld id="{2F5579C6-E2B7-41B4-A166-F95254C51729}" type="slidenum">
              <a:rPr lang="en-AU" smtClean="0"/>
              <a:t>9</a:t>
            </a:fld>
            <a:endParaRPr lang="en-AU"/>
          </a:p>
        </p:txBody>
      </p:sp>
    </p:spTree>
    <p:extLst>
      <p:ext uri="{BB962C8B-B14F-4D97-AF65-F5344CB8AC3E}">
        <p14:creationId xmlns:p14="http://schemas.microsoft.com/office/powerpoint/2010/main" val="411989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CCBDEC-09A7-4168-879D-70FD3455D5BD}" type="datetimeFigureOut">
              <a:rPr lang="en-AU" smtClean="0"/>
              <a:t>25/03/2020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FAFE25-4AA3-4593-BFB9-0A1088C5FD90}" type="slidenum">
              <a:rPr lang="en-AU" smtClean="0"/>
              <a:t>‹#›</a:t>
            </a:fld>
            <a:endParaRPr lang="en-AU"/>
          </a:p>
        </p:txBody>
      </p:sp>
    </p:spTree>
    <p:extLst>
      <p:ext uri="{BB962C8B-B14F-4D97-AF65-F5344CB8AC3E}">
        <p14:creationId xmlns:p14="http://schemas.microsoft.com/office/powerpoint/2010/main" val="366672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CCBDEC-09A7-4168-879D-70FD3455D5BD}" type="datetimeFigureOut">
              <a:rPr lang="en-AU" smtClean="0"/>
              <a:t>25/03/2020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FAFE25-4AA3-4593-BFB9-0A1088C5FD90}" type="slidenum">
              <a:rPr lang="en-AU" smtClean="0"/>
              <a:t>‹#›</a:t>
            </a:fld>
            <a:endParaRPr lang="en-AU"/>
          </a:p>
        </p:txBody>
      </p:sp>
    </p:spTree>
    <p:extLst>
      <p:ext uri="{BB962C8B-B14F-4D97-AF65-F5344CB8AC3E}">
        <p14:creationId xmlns:p14="http://schemas.microsoft.com/office/powerpoint/2010/main" val="337898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CCBDEC-09A7-4168-879D-70FD3455D5BD}" type="datetimeFigureOut">
              <a:rPr lang="en-AU" smtClean="0"/>
              <a:t>25/03/2020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FAFE25-4AA3-4593-BFB9-0A1088C5FD90}" type="slidenum">
              <a:rPr lang="en-AU" smtClean="0"/>
              <a:t>‹#›</a:t>
            </a:fld>
            <a:endParaRPr lang="en-AU"/>
          </a:p>
        </p:txBody>
      </p:sp>
    </p:spTree>
    <p:extLst>
      <p:ext uri="{BB962C8B-B14F-4D97-AF65-F5344CB8AC3E}">
        <p14:creationId xmlns:p14="http://schemas.microsoft.com/office/powerpoint/2010/main" val="355412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CCBDEC-09A7-4168-879D-70FD3455D5BD}" type="datetimeFigureOut">
              <a:rPr lang="en-AU" smtClean="0"/>
              <a:t>25/03/2020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FAFE25-4AA3-4593-BFB9-0A1088C5FD90}" type="slidenum">
              <a:rPr lang="en-AU" smtClean="0"/>
              <a:t>‹#›</a:t>
            </a:fld>
            <a:endParaRPr lang="en-AU"/>
          </a:p>
        </p:txBody>
      </p:sp>
    </p:spTree>
    <p:extLst>
      <p:ext uri="{BB962C8B-B14F-4D97-AF65-F5344CB8AC3E}">
        <p14:creationId xmlns:p14="http://schemas.microsoft.com/office/powerpoint/2010/main" val="2232950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CCBDEC-09A7-4168-879D-70FD3455D5BD}" type="datetimeFigureOut">
              <a:rPr lang="en-AU" smtClean="0"/>
              <a:t>25/03/2020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1FAFE25-4AA3-4593-BFB9-0A1088C5FD90}" type="slidenum">
              <a:rPr lang="en-AU" smtClean="0"/>
              <a:t>‹#›</a:t>
            </a:fld>
            <a:endParaRPr lang="en-AU"/>
          </a:p>
        </p:txBody>
      </p:sp>
    </p:spTree>
    <p:extLst>
      <p:ext uri="{BB962C8B-B14F-4D97-AF65-F5344CB8AC3E}">
        <p14:creationId xmlns:p14="http://schemas.microsoft.com/office/powerpoint/2010/main" val="154261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CBDEC-09A7-4168-879D-70FD3455D5BD}" type="datetimeFigureOut">
              <a:rPr lang="en-AU" smtClean="0"/>
              <a:t>25/03/2020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FAFE25-4AA3-4593-BFB9-0A1088C5FD90}" type="slidenum">
              <a:rPr lang="en-AU" smtClean="0"/>
              <a:t>‹#›</a:t>
            </a:fld>
            <a:endParaRPr lang="en-AU"/>
          </a:p>
        </p:txBody>
      </p:sp>
    </p:spTree>
    <p:extLst>
      <p:ext uri="{BB962C8B-B14F-4D97-AF65-F5344CB8AC3E}">
        <p14:creationId xmlns:p14="http://schemas.microsoft.com/office/powerpoint/2010/main" val="418988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9CCBDEC-09A7-4168-879D-70FD3455D5BD}" type="datetimeFigureOut">
              <a:rPr lang="en-AU" smtClean="0"/>
              <a:t>25/03/2020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1FAFE25-4AA3-4593-BFB9-0A1088C5FD90}" type="slidenum">
              <a:rPr lang="en-AU" smtClean="0"/>
              <a:t>‹#›</a:t>
            </a:fld>
            <a:endParaRPr lang="en-AU"/>
          </a:p>
        </p:txBody>
      </p:sp>
    </p:spTree>
    <p:extLst>
      <p:ext uri="{BB962C8B-B14F-4D97-AF65-F5344CB8AC3E}">
        <p14:creationId xmlns:p14="http://schemas.microsoft.com/office/powerpoint/2010/main" val="2181747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9CCBDEC-09A7-4168-879D-70FD3455D5BD}" type="datetimeFigureOut">
              <a:rPr lang="en-AU" smtClean="0"/>
              <a:t>25/03/2020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1FAFE25-4AA3-4593-BFB9-0A1088C5FD90}" type="slidenum">
              <a:rPr lang="en-AU" smtClean="0"/>
              <a:t>‹#›</a:t>
            </a:fld>
            <a:endParaRPr lang="en-AU"/>
          </a:p>
        </p:txBody>
      </p:sp>
    </p:spTree>
    <p:extLst>
      <p:ext uri="{BB962C8B-B14F-4D97-AF65-F5344CB8AC3E}">
        <p14:creationId xmlns:p14="http://schemas.microsoft.com/office/powerpoint/2010/main" val="211584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CBDEC-09A7-4168-879D-70FD3455D5BD}" type="datetimeFigureOut">
              <a:rPr lang="en-AU" smtClean="0"/>
              <a:t>25/03/2020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1FAFE25-4AA3-4593-BFB9-0A1088C5FD90}" type="slidenum">
              <a:rPr lang="en-AU" smtClean="0"/>
              <a:t>‹#›</a:t>
            </a:fld>
            <a:endParaRPr lang="en-AU"/>
          </a:p>
        </p:txBody>
      </p:sp>
    </p:spTree>
    <p:extLst>
      <p:ext uri="{BB962C8B-B14F-4D97-AF65-F5344CB8AC3E}">
        <p14:creationId xmlns:p14="http://schemas.microsoft.com/office/powerpoint/2010/main" val="811157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CCBDEC-09A7-4168-879D-70FD3455D5BD}" type="datetimeFigureOut">
              <a:rPr lang="en-AU" smtClean="0"/>
              <a:t>25/03/2020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FAFE25-4AA3-4593-BFB9-0A1088C5FD90}" type="slidenum">
              <a:rPr lang="en-AU" smtClean="0"/>
              <a:t>‹#›</a:t>
            </a:fld>
            <a:endParaRPr lang="en-AU"/>
          </a:p>
        </p:txBody>
      </p:sp>
    </p:spTree>
    <p:extLst>
      <p:ext uri="{BB962C8B-B14F-4D97-AF65-F5344CB8AC3E}">
        <p14:creationId xmlns:p14="http://schemas.microsoft.com/office/powerpoint/2010/main" val="29080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CCBDEC-09A7-4168-879D-70FD3455D5BD}" type="datetimeFigureOut">
              <a:rPr lang="en-AU" smtClean="0"/>
              <a:t>25/03/2020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1FAFE25-4AA3-4593-BFB9-0A1088C5FD90}" type="slidenum">
              <a:rPr lang="en-AU" smtClean="0"/>
              <a:t>‹#›</a:t>
            </a:fld>
            <a:endParaRPr lang="en-AU"/>
          </a:p>
        </p:txBody>
      </p:sp>
    </p:spTree>
    <p:extLst>
      <p:ext uri="{BB962C8B-B14F-4D97-AF65-F5344CB8AC3E}">
        <p14:creationId xmlns:p14="http://schemas.microsoft.com/office/powerpoint/2010/main" val="3880530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CBDEC-09A7-4168-879D-70FD3455D5BD}" type="datetimeFigureOut">
              <a:rPr lang="en-AU" smtClean="0"/>
              <a:t>25/03/2020</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AFE25-4AA3-4593-BFB9-0A1088C5FD90}" type="slidenum">
              <a:rPr lang="en-AU" smtClean="0"/>
              <a:t>‹#›</a:t>
            </a:fld>
            <a:endParaRPr lang="en-AU"/>
          </a:p>
        </p:txBody>
      </p:sp>
    </p:spTree>
    <p:extLst>
      <p:ext uri="{BB962C8B-B14F-4D97-AF65-F5344CB8AC3E}">
        <p14:creationId xmlns:p14="http://schemas.microsoft.com/office/powerpoint/2010/main" val="2557959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197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990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382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8720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4860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9735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947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47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6568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20693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C3D88F36D7274999E181869B1E59DA" ma:contentTypeVersion="12" ma:contentTypeDescription="Create a new document." ma:contentTypeScope="" ma:versionID="06f9c0e96b41bb1f9ebb566b078a6ec6">
  <xsd:schema xmlns:xsd="http://www.w3.org/2001/XMLSchema" xmlns:xs="http://www.w3.org/2001/XMLSchema" xmlns:p="http://schemas.microsoft.com/office/2006/metadata/properties" xmlns:ns2="d9f71575-a969-4151-bcad-c037f6372944" xmlns:ns3="09002cf7-a684-4927-8492-533f8a760b0e" targetNamespace="http://schemas.microsoft.com/office/2006/metadata/properties" ma:root="true" ma:fieldsID="b9dd6c24e871068e6d6e8d8d93533186" ns2:_="" ns3:_="">
    <xsd:import namespace="d9f71575-a969-4151-bcad-c037f6372944"/>
    <xsd:import namespace="09002cf7-a684-4927-8492-533f8a760b0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f71575-a969-4151-bcad-c037f63729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002cf7-a684-4927-8492-533f8a760b0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9002cf7-a684-4927-8492-533f8a760b0e">
      <UserInfo>
        <DisplayName>Billie Phillips</DisplayName>
        <AccountId>170</AccountId>
        <AccountType/>
      </UserInfo>
    </SharedWithUsers>
  </documentManagement>
</p:properties>
</file>

<file path=customXml/itemProps1.xml><?xml version="1.0" encoding="utf-8"?>
<ds:datastoreItem xmlns:ds="http://schemas.openxmlformats.org/officeDocument/2006/customXml" ds:itemID="{DFE1CBA3-7E1C-41B2-BD38-F30BDE92AB28}">
  <ds:schemaRefs>
    <ds:schemaRef ds:uri="http://schemas.microsoft.com/sharepoint/v3/contenttype/forms"/>
  </ds:schemaRefs>
</ds:datastoreItem>
</file>

<file path=customXml/itemProps2.xml><?xml version="1.0" encoding="utf-8"?>
<ds:datastoreItem xmlns:ds="http://schemas.openxmlformats.org/officeDocument/2006/customXml" ds:itemID="{AB8F3214-3A70-47FE-A2E1-F14B4BC45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f71575-a969-4151-bcad-c037f6372944"/>
    <ds:schemaRef ds:uri="09002cf7-a684-4927-8492-533f8a760b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809F46-0284-495A-8545-4B82A6FEB828}">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9002cf7-a684-4927-8492-533f8a760b0e"/>
    <ds:schemaRef ds:uri="d9f71575-a969-4151-bcad-c037f6372944"/>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12</TotalTime>
  <Words>28</Words>
  <Application>Microsoft Office PowerPoint</Application>
  <PresentationFormat>On-screen Show (4:3)</PresentationFormat>
  <Paragraphs>105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dc:creator>
  <cp:lastModifiedBy>Rhiannon Bowen</cp:lastModifiedBy>
  <cp:revision>2</cp:revision>
  <dcterms:created xsi:type="dcterms:W3CDTF">2020-03-25T02:35:38Z</dcterms:created>
  <dcterms:modified xsi:type="dcterms:W3CDTF">2020-03-25T04:11:17Z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0x010100FFC3D88F36D7274999E181869B1E59DA</vt:lpwstr>
  </property>
</Properties>
</file>