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7"/>
    <p:restoredTop sz="23721" autoAdjust="0"/>
  </p:normalViewPr>
  <p:slideViewPr>
    <p:cSldViewPr>
      <p:cViewPr varScale="1">
        <p:scale>
          <a:sx n="27" d="100"/>
          <a:sy n="27" d="100"/>
        </p:scale>
        <p:origin x="4182" y="4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48479E4-6D53-49E8-B022-63ACAEA6A834}" type="datetimeFigureOut">
              <a:rPr lang="en-US" smtClean="0"/>
              <a:t>4/3/2019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C285888-6010-41B8-BBBC-049D4F0D9BF4}" type="slidenum">
              <a:rPr lang="en-US" smtClean="0"/>
              <a:t>‹#›</a:t>
            </a:fld>
            <a:endParaRPr lang="en-US"/>
          </a:p>
        </p:txBody>
      </p:sp>
    </p:spTree>
    <p:extLst>
      <p:ext uri="{BB962C8B-B14F-4D97-AF65-F5344CB8AC3E}">
        <p14:creationId xmlns:p14="http://schemas.microsoft.com/office/powerpoint/2010/main" val="326430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alder.org/life/biograph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lder.org/life/photobiograph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lder.org/life/selected-tex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alder.org/contact/teaching-gui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Who was Alexander Calder?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Why </a:t>
            </a:r>
            <a:r>
              <a:rPr lang="en-US" sz="1200" b="0" kern="1200" dirty="0">
                <a:solidFill>
                  <a:schemeClr val="tx1"/>
                </a:solidFill>
                <a:effectLst/>
                <a:latin typeface="+mn-lt"/>
                <a:ea typeface="+mn-ea"/>
                <a:cs typeface="+mn-cs"/>
              </a:rPr>
              <a:t>was he radical and what did he invent</a:t>
            </a:r>
            <a:r>
              <a:rPr lang="en-US" sz="1200" b="0" kern="1200" dirty="0" smtClean="0">
                <a:solidFill>
                  <a:schemeClr val="tx1"/>
                </a:solidFill>
                <a:effectLst/>
                <a:latin typeface="+mn-lt"/>
                <a:ea typeface="+mn-ea"/>
                <a:cs typeface="+mn-cs"/>
              </a:rPr>
              <a: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Let’s explore together and see what we can find out about this artist, his art and why the exhibition is called </a:t>
            </a:r>
            <a:r>
              <a:rPr lang="en-US" sz="1200" b="0" i="1" kern="1200" dirty="0">
                <a:solidFill>
                  <a:schemeClr val="tx1"/>
                </a:solidFill>
                <a:effectLst/>
                <a:latin typeface="+mn-lt"/>
                <a:ea typeface="+mn-ea"/>
                <a:cs typeface="+mn-cs"/>
              </a:rPr>
              <a:t>Alexander Calder: Radical Inventor</a:t>
            </a:r>
            <a:r>
              <a:rPr lang="en-US" sz="1200" b="0" kern="1200" dirty="0">
                <a:solidFill>
                  <a:schemeClr val="tx1"/>
                </a:solidFill>
                <a:effectLst/>
                <a:latin typeface="+mn-lt"/>
                <a:ea typeface="+mn-ea"/>
                <a:cs typeface="+mn-cs"/>
              </a:rPr>
              <a:t>.</a:t>
            </a:r>
            <a:endParaRPr lang="en-AU"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285888-6010-41B8-BBBC-049D4F0D9BF4}" type="slidenum">
              <a:rPr lang="en-US" smtClean="0"/>
              <a:t>1</a:t>
            </a:fld>
            <a:endParaRPr lang="en-US"/>
          </a:p>
        </p:txBody>
      </p:sp>
    </p:spTree>
    <p:extLst>
      <p:ext uri="{BB962C8B-B14F-4D97-AF65-F5344CB8AC3E}">
        <p14:creationId xmlns:p14="http://schemas.microsoft.com/office/powerpoint/2010/main" val="405904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Discussion prompt</a:t>
            </a:r>
          </a:p>
          <a:p>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Alexander Calder was born in 1898 and was thirty-two when this photo of him was taken. He was eight when he drew his self-portrait in 1907. What might we learn about Calder by looking at these two images?</a:t>
            </a:r>
          </a:p>
          <a:p>
            <a:pPr lvl="0"/>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Biography</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Alexander Calder, also known as ‘Sandy’, was born in 1898, Pennsylvania. His parents were both artists: his father was a sculptor and his mother a painter. Growing up, Calder was always encouraged to express his creativity. He even had his own workshop from the age of eight, where he created toy sculptures for his family. </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Calder decided to pursue a career as an artist after he graduated as a mechanical engineer in 1919. In 1923, he moved to New York where he attended the Art Students League and worked as an illustrator. </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artist Calder made drawings and paintings, wire sculptures, bronzes, wood carvings, </a:t>
            </a:r>
            <a:r>
              <a:rPr lang="en-US" sz="1200" kern="1200" dirty="0" err="1" smtClean="0">
                <a:solidFill>
                  <a:schemeClr val="tx1"/>
                </a:solidFill>
                <a:effectLst/>
                <a:latin typeface="+mn-lt"/>
                <a:ea typeface="+mn-ea"/>
                <a:cs typeface="+mn-cs"/>
              </a:rPr>
              <a:t>jewellery</a:t>
            </a:r>
            <a:r>
              <a:rPr lang="en-US" sz="1200" kern="1200" dirty="0" smtClean="0">
                <a:solidFill>
                  <a:schemeClr val="tx1"/>
                </a:solidFill>
                <a:effectLst/>
                <a:latin typeface="+mn-lt"/>
                <a:ea typeface="+mn-ea"/>
                <a:cs typeface="+mn-cs"/>
              </a:rPr>
              <a:t>, assemblages, book illustrations, monumental sculptures and, as you’ll discover, even more. </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1930, while living in Paris, Calder visited the French artist Piet Mondrian in his studio and was so impressed by Mondrian’s studio space, that it inspired a change in his art practice. He incorporated the element of movement within his sculpture. Calder is regarded as the artist who made sculpture move! </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Calder was serious and focused in his practice and would spend his days in his studio, always working alone and in silence. He had an endless curiosity about the world around him and was very inquisitive.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Alexander Calder would become known as the most innovative sculptor of the twentieth century. </a:t>
            </a:r>
            <a:endParaRPr lang="en-AU"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For more information on Calder’s biography, visit the Calder Foundation website</a:t>
            </a:r>
            <a:r>
              <a:rPr lang="en-US" sz="1200" i="1"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http://www.calder.org/life/biography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285888-6010-41B8-BBBC-049D4F0D9BF4}" type="slidenum">
              <a:rPr lang="en-US" smtClean="0"/>
              <a:t>2</a:t>
            </a:fld>
            <a:endParaRPr lang="en-US"/>
          </a:p>
        </p:txBody>
      </p:sp>
    </p:spTree>
    <p:extLst>
      <p:ext uri="{BB962C8B-B14F-4D97-AF65-F5344CB8AC3E}">
        <p14:creationId xmlns:p14="http://schemas.microsoft.com/office/powerpoint/2010/main" val="90005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Discussion prompts</a:t>
            </a:r>
          </a:p>
          <a:p>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In pairs, choose one of the Calder paintings shown here. Take turns to describe the painting. Use these questions as a guide:</a:t>
            </a:r>
          </a:p>
          <a:p>
            <a:pPr marL="0" lvl="0" indent="0">
              <a:buFont typeface="Wingdings" panose="05000000000000000000" pitchFamily="2" charset="2"/>
              <a:buNone/>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/shapes/lines has Calder used? </a:t>
            </a:r>
          </a:p>
          <a:p>
            <a:pPr marL="457200" lvl="1"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mood and/or emotions are communicated by the painting? </a:t>
            </a:r>
          </a:p>
          <a:p>
            <a:pPr marL="457200" lvl="1"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is the subject matter?</a:t>
            </a:r>
          </a:p>
          <a:p>
            <a:pPr marL="457200" lvl="1"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As a class, brainstorm similarities and differences between each of the works of art.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students</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1925, whilst working as an illustrator for the </a:t>
            </a:r>
            <a:r>
              <a:rPr lang="en-US" sz="1200" i="1" kern="1200" dirty="0" smtClean="0">
                <a:solidFill>
                  <a:schemeClr val="tx1"/>
                </a:solidFill>
                <a:effectLst/>
                <a:latin typeface="+mn-lt"/>
                <a:ea typeface="+mn-ea"/>
                <a:cs typeface="+mn-cs"/>
              </a:rPr>
              <a:t>National Police Gazette, </a:t>
            </a:r>
            <a:r>
              <a:rPr lang="en-US" sz="1200" kern="1200" dirty="0" smtClean="0">
                <a:solidFill>
                  <a:schemeClr val="tx1"/>
                </a:solidFill>
                <a:effectLst/>
                <a:latin typeface="+mn-lt"/>
                <a:ea typeface="+mn-ea"/>
                <a:cs typeface="+mn-cs"/>
              </a:rPr>
              <a:t>Calder was asked to sketch several circus scenes. The circus became a focus in his art, as shown in Calder’s painting, </a:t>
            </a:r>
            <a:r>
              <a:rPr lang="en-AU" sz="1200" i="1" kern="1200" dirty="0" smtClean="0">
                <a:solidFill>
                  <a:schemeClr val="tx1"/>
                </a:solidFill>
                <a:effectLst/>
                <a:latin typeface="+mn-lt"/>
                <a:ea typeface="+mn-ea"/>
                <a:cs typeface="+mn-cs"/>
              </a:rPr>
              <a:t>The Flying Trapeze</a:t>
            </a:r>
            <a:r>
              <a:rPr lang="en-US" sz="1200" kern="1200" dirty="0" smtClean="0">
                <a:solidFill>
                  <a:schemeClr val="tx1"/>
                </a:solidFill>
                <a:effectLst/>
                <a:latin typeface="+mn-lt"/>
                <a:ea typeface="+mn-ea"/>
                <a:cs typeface="+mn-cs"/>
              </a:rPr>
              <a:t>. In 1926 Calder moved to Paris and created his </a:t>
            </a:r>
            <a:r>
              <a:rPr lang="en-US" sz="1200" i="1" kern="1200" dirty="0" smtClean="0">
                <a:solidFill>
                  <a:schemeClr val="tx1"/>
                </a:solidFill>
                <a:effectLst/>
                <a:latin typeface="+mn-lt"/>
                <a:ea typeface="+mn-ea"/>
                <a:cs typeface="+mn-cs"/>
              </a:rPr>
              <a:t>Cirque Calde</a:t>
            </a:r>
            <a:r>
              <a:rPr lang="en-US" sz="1200" kern="1200" dirty="0" smtClean="0">
                <a:solidFill>
                  <a:schemeClr val="tx1"/>
                </a:solidFill>
                <a:effectLst/>
                <a:latin typeface="+mn-lt"/>
                <a:ea typeface="+mn-ea"/>
                <a:cs typeface="+mn-cs"/>
              </a:rPr>
              <a:t>r, a performance work of art made from wire, wood, cloth and other materials.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Calder presented</a:t>
            </a:r>
            <a:r>
              <a:rPr lang="en-US" sz="1200" i="1" kern="1200" dirty="0" smtClean="0">
                <a:solidFill>
                  <a:schemeClr val="tx1"/>
                </a:solidFill>
                <a:effectLst/>
                <a:latin typeface="+mn-lt"/>
                <a:ea typeface="+mn-ea"/>
                <a:cs typeface="+mn-cs"/>
              </a:rPr>
              <a:t> Cirque Calder</a:t>
            </a:r>
            <a:r>
              <a:rPr lang="en-US" sz="1200" kern="1200" dirty="0" smtClean="0">
                <a:solidFill>
                  <a:schemeClr val="tx1"/>
                </a:solidFill>
                <a:effectLst/>
                <a:latin typeface="+mn-lt"/>
                <a:ea typeface="+mn-ea"/>
                <a:cs typeface="+mn-cs"/>
              </a:rPr>
              <a:t> throughout his life to many audiences with great success.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1954 and 1955, Calder travelled widely, visiting the Middle East, India and South America, with trips to Paris in between. </a:t>
            </a:r>
            <a:r>
              <a:rPr lang="en-AU" sz="1200" i="1" kern="1200" dirty="0" smtClean="0">
                <a:solidFill>
                  <a:schemeClr val="tx1"/>
                </a:solidFill>
                <a:effectLst/>
                <a:latin typeface="+mn-lt"/>
                <a:ea typeface="+mn-ea"/>
                <a:cs typeface="+mn-cs"/>
              </a:rPr>
              <a:t>Santos</a:t>
            </a:r>
            <a:r>
              <a:rPr lang="en-AU" sz="1200" kern="1200" dirty="0" smtClean="0">
                <a:solidFill>
                  <a:schemeClr val="tx1"/>
                </a:solidFill>
                <a:effectLst/>
                <a:latin typeface="+mn-lt"/>
                <a:ea typeface="+mn-ea"/>
                <a:cs typeface="+mn-cs"/>
              </a:rPr>
              <a:t> was created in 1956, shortly after this period and almost thirty years after </a:t>
            </a:r>
            <a:r>
              <a:rPr lang="en-AU" sz="1200" i="1" kern="1200" dirty="0" smtClean="0">
                <a:solidFill>
                  <a:schemeClr val="tx1"/>
                </a:solidFill>
                <a:effectLst/>
                <a:latin typeface="+mn-lt"/>
                <a:ea typeface="+mn-ea"/>
                <a:cs typeface="+mn-cs"/>
              </a:rPr>
              <a:t>The Flying Trapeze</a:t>
            </a:r>
            <a:r>
              <a:rPr lang="en-AU" sz="1200" kern="1200" dirty="0" smtClean="0">
                <a:solidFill>
                  <a:schemeClr val="tx1"/>
                </a:solidFill>
                <a:effectLst/>
                <a:latin typeface="+mn-lt"/>
                <a:ea typeface="+mn-ea"/>
                <a:cs typeface="+mn-cs"/>
              </a:rPr>
              <a:t>. </a:t>
            </a:r>
          </a:p>
          <a:p>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Further discussion prompt</a:t>
            </a:r>
          </a:p>
          <a:p>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Look closely at these two paintings,</a:t>
            </a:r>
            <a:r>
              <a:rPr lang="en-US" sz="1200" kern="1200" baseline="0" dirty="0" smtClean="0">
                <a:solidFill>
                  <a:schemeClr val="tx1"/>
                </a:solidFill>
                <a:effectLst/>
                <a:latin typeface="+mn-lt"/>
                <a:ea typeface="+mn-ea"/>
                <a:cs typeface="+mn-cs"/>
              </a:rPr>
              <a:t> created thirty years apart. W</a:t>
            </a:r>
            <a:r>
              <a:rPr lang="en-US" sz="1200" kern="1200" dirty="0" smtClean="0">
                <a:solidFill>
                  <a:schemeClr val="tx1"/>
                </a:solidFill>
                <a:effectLst/>
                <a:latin typeface="+mn-lt"/>
                <a:ea typeface="+mn-ea"/>
                <a:cs typeface="+mn-cs"/>
              </a:rPr>
              <a:t>hat can we learn about Calder’s changing style?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view images of </a:t>
            </a:r>
            <a:r>
              <a:rPr lang="en-US" sz="1200" i="1" kern="1200" dirty="0" smtClean="0">
                <a:solidFill>
                  <a:schemeClr val="tx1"/>
                </a:solidFill>
                <a:effectLst/>
                <a:latin typeface="+mn-lt"/>
                <a:ea typeface="+mn-ea"/>
                <a:cs typeface="+mn-cs"/>
              </a:rPr>
              <a:t>Cirque Calder</a:t>
            </a:r>
            <a:r>
              <a:rPr lang="en-US" sz="1200" kern="1200" dirty="0" smtClean="0">
                <a:solidFill>
                  <a:schemeClr val="tx1"/>
                </a:solidFill>
                <a:effectLst/>
                <a:latin typeface="+mn-lt"/>
                <a:ea typeface="+mn-ea"/>
                <a:cs typeface="+mn-cs"/>
              </a:rPr>
              <a:t>, visit the following link: </a:t>
            </a:r>
            <a:r>
              <a:rPr lang="en-US" sz="1200" u="sng" kern="1200" dirty="0" smtClean="0">
                <a:solidFill>
                  <a:schemeClr val="tx1"/>
                </a:solidFill>
                <a:effectLst/>
                <a:latin typeface="+mn-lt"/>
                <a:ea typeface="+mn-ea"/>
                <a:cs typeface="+mn-cs"/>
                <a:hlinkClick r:id="rId3"/>
              </a:rPr>
              <a:t>http://www.calder.org/life/photobiography</a:t>
            </a:r>
            <a:endParaRPr lang="en-AU"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285888-6010-41B8-BBBC-049D4F0D9BF4}" type="slidenum">
              <a:rPr lang="en-US" smtClean="0"/>
              <a:t>3</a:t>
            </a:fld>
            <a:endParaRPr lang="en-US"/>
          </a:p>
        </p:txBody>
      </p:sp>
    </p:spTree>
    <p:extLst>
      <p:ext uri="{BB962C8B-B14F-4D97-AF65-F5344CB8AC3E}">
        <p14:creationId xmlns:p14="http://schemas.microsoft.com/office/powerpoint/2010/main" val="285700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Discussion prompts</a:t>
            </a:r>
          </a:p>
          <a:p>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smtClean="0">
                <a:solidFill>
                  <a:schemeClr val="tx1"/>
                </a:solidFill>
                <a:effectLst/>
                <a:latin typeface="+mn-lt"/>
                <a:ea typeface="+mn-ea"/>
                <a:cs typeface="+mn-cs"/>
              </a:rPr>
              <a:t>Sculpture is a type of art in three-dimensional form, made by either carving, modelling, casting or constructing. </a:t>
            </a:r>
            <a:r>
              <a:rPr lang="en-AU" sz="1200" kern="1200" dirty="0" smtClean="0">
                <a:solidFill>
                  <a:schemeClr val="tx1"/>
                </a:solidFill>
                <a:effectLst/>
                <a:latin typeface="+mn-lt"/>
                <a:ea typeface="+mn-ea"/>
                <a:cs typeface="+mn-cs"/>
              </a:rPr>
              <a:t>Think about any sculptures you have seen before - what materials were they made from?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What materials has Calder used to create these sculptures? </a:t>
            </a:r>
          </a:p>
          <a:p>
            <a:pPr marL="0" lvl="0" indent="0">
              <a:buFont typeface="Wingdings" panose="05000000000000000000" pitchFamily="2" charset="2"/>
              <a:buNone/>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How do you think Calder made these sculptures? </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How does Calder create a sense of movement in his work?</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If these sculptures ‘came to life’, what sounds would they make?</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Think of a story where </a:t>
            </a:r>
            <a:r>
              <a:rPr lang="en-US" sz="1200" i="1" kern="1200" dirty="0" smtClean="0">
                <a:solidFill>
                  <a:schemeClr val="tx1"/>
                </a:solidFill>
                <a:effectLst/>
                <a:latin typeface="+mn-lt"/>
                <a:ea typeface="+mn-ea"/>
                <a:cs typeface="+mn-cs"/>
              </a:rPr>
              <a:t>Horse and Rider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Galloping Horse </a:t>
            </a:r>
            <a:r>
              <a:rPr lang="en-US" sz="1200" kern="1200" dirty="0" smtClean="0">
                <a:solidFill>
                  <a:schemeClr val="tx1"/>
                </a:solidFill>
                <a:effectLst/>
                <a:latin typeface="+mn-lt"/>
                <a:ea typeface="+mn-ea"/>
                <a:cs typeface="+mn-cs"/>
              </a:rPr>
              <a:t>are key characters. Share your story with a partner.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the quote below with your students</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went to New York, and then to Paris, where I started making wire toys—caricatures of people and animals, some of them articulated. Then I made things in wood, taking a lump of wood and making very little alteration in its shape- just enough to turn it into something different. Then I made a circus with elephants, horses, a lion, Roman chariots and so on: basically of wire, but with cork and wood and bright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added. Most of these objects were articulated, so that they made characteristic gestures. The material for this was based on my observation at the circus, and on drawings of it. I was always interested in circuses.’</a:t>
            </a:r>
            <a:r>
              <a:rPr lang="en-US" sz="1200" kern="1200" baseline="30000" dirty="0" smtClean="0">
                <a:solidFill>
                  <a:schemeClr val="tx1"/>
                </a:solidFill>
                <a:effectLst/>
                <a:latin typeface="+mn-lt"/>
                <a:ea typeface="+mn-ea"/>
                <a:cs typeface="+mn-cs"/>
              </a:rPr>
              <a:t>1</a:t>
            </a:r>
          </a:p>
          <a:p>
            <a:endParaRPr lang="en-US" sz="1200" b="0" kern="1200" baseline="30000" dirty="0" smtClean="0">
              <a:solidFill>
                <a:schemeClr val="tx1"/>
              </a:solidFill>
              <a:effectLst/>
              <a:latin typeface="+mn-lt"/>
              <a:ea typeface="+mn-ea"/>
              <a:cs typeface="+mn-cs"/>
            </a:endParaRPr>
          </a:p>
          <a:p>
            <a:endParaRPr lang="en-US" sz="1200" b="0" kern="1200" baseline="300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Further discussion prompt</a:t>
            </a:r>
            <a:endParaRPr lang="en-AU"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Why do you think Calder had a keen interest in the circus? </a:t>
            </a:r>
            <a:endParaRPr lang="en-AU"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285888-6010-41B8-BBBC-049D4F0D9BF4}" type="slidenum">
              <a:rPr lang="en-US" smtClean="0"/>
              <a:t>4</a:t>
            </a:fld>
            <a:endParaRPr lang="en-US"/>
          </a:p>
        </p:txBody>
      </p:sp>
    </p:spTree>
    <p:extLst>
      <p:ext uri="{BB962C8B-B14F-4D97-AF65-F5344CB8AC3E}">
        <p14:creationId xmlns:p14="http://schemas.microsoft.com/office/powerpoint/2010/main" val="23866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students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Calder loved to draw with wire, and create three-dimensional line drawings. He manipulated wire to create a range of shapes, spaces and forms. Often he would draw his friends, animals, the circus and personalities of the day.</a:t>
            </a:r>
            <a:r>
              <a:rPr lang="en-AU" sz="1200" i="1" kern="1200" baseline="0" dirty="0" smtClean="0">
                <a:solidFill>
                  <a:schemeClr val="tx1"/>
                </a:solidFill>
                <a:effectLst/>
                <a:latin typeface="+mn-lt"/>
                <a:ea typeface="+mn-ea"/>
                <a:cs typeface="+mn-cs"/>
              </a:rPr>
              <a:t> </a:t>
            </a:r>
          </a:p>
          <a:p>
            <a:endParaRPr lang="en-AU" sz="1200" i="1"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Calder’s fascination with wire and sculpture continued throughout his life and career. </a:t>
            </a:r>
            <a:r>
              <a:rPr lang="en-AU" sz="1200" i="1" kern="1200" dirty="0" smtClean="0">
                <a:solidFill>
                  <a:schemeClr val="tx1"/>
                </a:solidFill>
                <a:effectLst/>
                <a:latin typeface="+mn-lt"/>
                <a:ea typeface="+mn-ea"/>
                <a:cs typeface="+mn-cs"/>
              </a:rPr>
              <a:t>The Brass Family</a:t>
            </a:r>
            <a:r>
              <a:rPr lang="en-AU" sz="1200" kern="1200" dirty="0" smtClean="0">
                <a:solidFill>
                  <a:schemeClr val="tx1"/>
                </a:solidFill>
                <a:effectLst/>
                <a:latin typeface="+mn-lt"/>
                <a:ea typeface="+mn-ea"/>
                <a:cs typeface="+mn-cs"/>
              </a:rPr>
              <a:t> and </a:t>
            </a:r>
            <a:r>
              <a:rPr lang="en-AU" sz="1200" i="1" kern="1200" dirty="0" smtClean="0">
                <a:solidFill>
                  <a:schemeClr val="tx1"/>
                </a:solidFill>
                <a:effectLst/>
                <a:latin typeface="+mn-lt"/>
                <a:ea typeface="+mn-ea"/>
                <a:cs typeface="+mn-cs"/>
              </a:rPr>
              <a:t>Chock </a:t>
            </a:r>
            <a:r>
              <a:rPr lang="en-AU" sz="1200" kern="1200" dirty="0" smtClean="0">
                <a:solidFill>
                  <a:schemeClr val="tx1"/>
                </a:solidFill>
                <a:effectLst/>
                <a:latin typeface="+mn-lt"/>
                <a:ea typeface="+mn-ea"/>
                <a:cs typeface="+mn-cs"/>
              </a:rPr>
              <a:t>are wonderful examples of this.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also gave his works of art very memorable titles to keep track of them all (Calder made more than 22,000 works in his lifetime).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Discussion prompts</a:t>
            </a:r>
          </a:p>
          <a:p>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Calder once said of wire that it was ‘something to twist, or tear, or bend’</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He also said it was</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 easier medium for me to think in’.</a:t>
            </a:r>
            <a:r>
              <a:rPr lang="en-AU" sz="1200" kern="1200" baseline="30000" dirty="0" smtClean="0">
                <a:solidFill>
                  <a:schemeClr val="tx1"/>
                </a:solidFill>
                <a:effectLst/>
                <a:latin typeface="+mn-lt"/>
                <a:ea typeface="+mn-ea"/>
                <a:cs typeface="+mn-cs"/>
              </a:rPr>
              <a:t>2</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Do you think it would be harder or easier to draw with wire instead of paper and pencil? Explain why.</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Calder was very clever in his use of materials and methods of making. In </a:t>
            </a:r>
            <a:r>
              <a:rPr lang="en-AU" sz="1200" i="1" kern="1200" dirty="0" smtClean="0">
                <a:solidFill>
                  <a:schemeClr val="tx1"/>
                </a:solidFill>
                <a:effectLst/>
                <a:latin typeface="+mn-lt"/>
                <a:ea typeface="+mn-ea"/>
                <a:cs typeface="+mn-cs"/>
              </a:rPr>
              <a:t>The Brass Family</a:t>
            </a:r>
            <a:r>
              <a:rPr lang="en-AU" sz="1200" kern="1200" dirty="0" smtClean="0">
                <a:solidFill>
                  <a:schemeClr val="tx1"/>
                </a:solidFill>
                <a:effectLst/>
                <a:latin typeface="+mn-lt"/>
                <a:ea typeface="+mn-ea"/>
                <a:cs typeface="+mn-cs"/>
              </a:rPr>
              <a:t>, 1929, Calder has mainly used brass wire to create his sculpture which stands on a wooden base. Look closely at the materials Calder has used to make </a:t>
            </a:r>
            <a:r>
              <a:rPr lang="en-AU" sz="1200" i="1" kern="1200" dirty="0" smtClean="0">
                <a:solidFill>
                  <a:schemeClr val="tx1"/>
                </a:solidFill>
                <a:effectLst/>
                <a:latin typeface="+mn-lt"/>
                <a:ea typeface="+mn-ea"/>
                <a:cs typeface="+mn-cs"/>
              </a:rPr>
              <a:t>Chock</a:t>
            </a:r>
            <a:r>
              <a:rPr lang="en-AU" sz="1200" kern="1200" dirty="0" smtClean="0">
                <a:solidFill>
                  <a:schemeClr val="tx1"/>
                </a:solidFill>
                <a:effectLst/>
                <a:latin typeface="+mn-lt"/>
                <a:ea typeface="+mn-ea"/>
                <a:cs typeface="+mn-cs"/>
              </a:rPr>
              <a:t>, 1972</a:t>
            </a:r>
            <a:r>
              <a:rPr lang="en-AU" sz="1200" i="1" kern="1200" dirty="0" smtClean="0">
                <a:solidFill>
                  <a:schemeClr val="tx1"/>
                </a:solidFill>
                <a:effectLst/>
                <a:latin typeface="+mn-lt"/>
                <a:ea typeface="+mn-ea"/>
                <a:cs typeface="+mn-cs"/>
              </a:rPr>
              <a:t>. Chock</a:t>
            </a:r>
            <a:r>
              <a:rPr lang="en-AU" sz="1200" kern="1200" dirty="0" smtClean="0">
                <a:solidFill>
                  <a:schemeClr val="tx1"/>
                </a:solidFill>
                <a:effectLst/>
                <a:latin typeface="+mn-lt"/>
                <a:ea typeface="+mn-ea"/>
                <a:cs typeface="+mn-cs"/>
              </a:rPr>
              <a:t> is more than just wire. Why do think Calder used a mixture of different materials for </a:t>
            </a:r>
            <a:r>
              <a:rPr lang="en-AU" sz="1200" i="1" kern="1200" dirty="0" smtClean="0">
                <a:solidFill>
                  <a:schemeClr val="tx1"/>
                </a:solidFill>
                <a:effectLst/>
                <a:latin typeface="+mn-lt"/>
                <a:ea typeface="+mn-ea"/>
                <a:cs typeface="+mn-cs"/>
              </a:rPr>
              <a:t>Chock</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a range of selected texts about the artist and his work, visit the Calder Foundation: </a:t>
            </a:r>
            <a:r>
              <a:rPr lang="en-AU" sz="1200" u="sng" kern="1200" dirty="0" smtClean="0">
                <a:solidFill>
                  <a:schemeClr val="tx1"/>
                </a:solidFill>
                <a:effectLst/>
                <a:latin typeface="+mn-lt"/>
                <a:ea typeface="+mn-ea"/>
                <a:cs typeface="+mn-cs"/>
                <a:hlinkClick r:id="rId3"/>
              </a:rPr>
              <a:t>http://www.calder.org/life/selected-texts</a:t>
            </a:r>
            <a:r>
              <a:rPr lang="en-AU"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285888-6010-41B8-BBBC-049D4F0D9BF4}" type="slidenum">
              <a:rPr lang="en-US" smtClean="0"/>
              <a:t>5</a:t>
            </a:fld>
            <a:endParaRPr lang="en-US"/>
          </a:p>
        </p:txBody>
      </p:sp>
    </p:spTree>
    <p:extLst>
      <p:ext uri="{BB962C8B-B14F-4D97-AF65-F5344CB8AC3E}">
        <p14:creationId xmlns:p14="http://schemas.microsoft.com/office/powerpoint/2010/main" val="38151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Share this information with students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Calder made his first wholly abstract works of art in the early 1930s.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also invented the kinetic sculpture now known as the mobile, a term conceived by the French artist Marcel Duchamp in 1931 to describe Calder’s early suspended wire sculptures.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French the word mobile refers to both motion and motive.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Kinetic art is a form of art that depends on movement for its effect.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Both </a:t>
            </a:r>
            <a:r>
              <a:rPr lang="en-AU" sz="1200" i="1" kern="1200" dirty="0" smtClean="0">
                <a:solidFill>
                  <a:schemeClr val="tx1"/>
                </a:solidFill>
                <a:effectLst/>
                <a:latin typeface="+mn-lt"/>
                <a:ea typeface="+mn-ea"/>
                <a:cs typeface="+mn-cs"/>
              </a:rPr>
              <a:t>Little Spider</a:t>
            </a:r>
            <a:r>
              <a:rPr lang="en-AU" sz="1200" kern="1200" dirty="0" smtClean="0">
                <a:solidFill>
                  <a:schemeClr val="tx1"/>
                </a:solidFill>
                <a:effectLst/>
                <a:latin typeface="+mn-lt"/>
                <a:ea typeface="+mn-ea"/>
                <a:cs typeface="+mn-cs"/>
              </a:rPr>
              <a:t>, about 1940,</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a:t>
            </a:r>
            <a:r>
              <a:rPr lang="en-AU" sz="1200" i="1" kern="1200" dirty="0" smtClean="0">
                <a:solidFill>
                  <a:schemeClr val="tx1"/>
                </a:solidFill>
                <a:effectLst/>
                <a:latin typeface="+mn-lt"/>
                <a:ea typeface="+mn-ea"/>
                <a:cs typeface="+mn-cs"/>
              </a:rPr>
              <a:t>Aluminium Leaves, Red Post</a:t>
            </a:r>
            <a:r>
              <a:rPr lang="en-AU" sz="1200" kern="1200" dirty="0" smtClean="0">
                <a:solidFill>
                  <a:schemeClr val="tx1"/>
                </a:solidFill>
                <a:effectLst/>
                <a:latin typeface="+mn-lt"/>
                <a:ea typeface="+mn-ea"/>
                <a:cs typeface="+mn-cs"/>
              </a:rPr>
              <a:t>, 1941,</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are wonderful examples of how Calder integrated movement into his works of art.  These works of art</a:t>
            </a:r>
            <a:r>
              <a:rPr lang="en-AU" sz="1200" kern="1200" baseline="0" dirty="0" smtClean="0">
                <a:solidFill>
                  <a:schemeClr val="tx1"/>
                </a:solidFill>
                <a:effectLst/>
                <a:latin typeface="+mn-lt"/>
                <a:ea typeface="+mn-ea"/>
                <a:cs typeface="+mn-cs"/>
              </a:rPr>
              <a:t> - referred to as standing mobiles - have moving components attached to a static base.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Discussion prompts</a:t>
            </a:r>
          </a:p>
          <a:p>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In pairs, choose one of Calder’s standing mobiles shown here. Take turns to describe the standing mobile. Use these questions as a guide: </a:t>
            </a:r>
          </a:p>
          <a:p>
            <a:pPr marL="0" lvl="0" indent="0">
              <a:buFont typeface="Wingdings" panose="05000000000000000000" pitchFamily="2" charset="2"/>
              <a:buNone/>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/shapes/lines has Calder used? </a:t>
            </a:r>
          </a:p>
          <a:p>
            <a:pPr marL="457200" lvl="1"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has</a:t>
            </a:r>
            <a:r>
              <a:rPr lang="en-AU" sz="1200" kern="1200" dirty="0" smtClean="0">
                <a:solidFill>
                  <a:schemeClr val="tx1"/>
                </a:solidFill>
                <a:effectLst/>
                <a:latin typeface="+mn-lt"/>
                <a:ea typeface="+mn-ea"/>
                <a:cs typeface="+mn-cs"/>
              </a:rPr>
              <a:t> Calder created balance in the standing mobile? </a:t>
            </a:r>
          </a:p>
          <a:p>
            <a:pPr marL="457200" lvl="1"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does the standing mobile remind you of? </a:t>
            </a:r>
          </a:p>
          <a:p>
            <a:pPr marL="628650" lvl="1"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Both of these standing mobiles are very large, and have a component that moves, attached to a static base. How do you imagine this part of each work of art might move? Quickly or slowly? Gracefully or abruptly? Create a list of at least three adjectives.</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Can you think of a metaphor or simile to describe either of these standing mobiles? Use some of the descriptive words you came up with earlier to help with this task.</a:t>
            </a:r>
          </a:p>
          <a:p>
            <a:r>
              <a:rPr lang="en-AU" sz="1200" b="1"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C285888-6010-41B8-BBBC-049D4F0D9BF4}" type="slidenum">
              <a:rPr lang="en-US" smtClean="0"/>
              <a:t>6</a:t>
            </a:fld>
            <a:endParaRPr lang="en-US"/>
          </a:p>
        </p:txBody>
      </p:sp>
    </p:spTree>
    <p:extLst>
      <p:ext uri="{BB962C8B-B14F-4D97-AF65-F5344CB8AC3E}">
        <p14:creationId xmlns:p14="http://schemas.microsoft.com/office/powerpoint/2010/main" val="155382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Share this information with students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Calder’s mobiles, like </a:t>
            </a:r>
            <a:r>
              <a:rPr lang="en-AU" sz="1200" i="1" kern="1200" dirty="0" smtClean="0">
                <a:solidFill>
                  <a:schemeClr val="tx1"/>
                </a:solidFill>
                <a:effectLst/>
                <a:latin typeface="+mn-lt"/>
                <a:ea typeface="+mn-ea"/>
                <a:cs typeface="+mn-cs"/>
              </a:rPr>
              <a:t>Triple Gong</a:t>
            </a:r>
            <a:r>
              <a:rPr lang="en-AU" sz="1200" kern="1200" dirty="0" smtClean="0">
                <a:solidFill>
                  <a:schemeClr val="tx1"/>
                </a:solidFill>
                <a:effectLst/>
                <a:latin typeface="+mn-lt"/>
                <a:ea typeface="+mn-ea"/>
                <a:cs typeface="+mn-cs"/>
              </a:rPr>
              <a:t>, 1951,</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a:t>
            </a:r>
            <a:r>
              <a:rPr lang="en-AU" sz="1200" i="1" kern="1200" dirty="0" smtClean="0">
                <a:solidFill>
                  <a:schemeClr val="tx1"/>
                </a:solidFill>
                <a:effectLst/>
                <a:latin typeface="+mn-lt"/>
                <a:ea typeface="+mn-ea"/>
                <a:cs typeface="+mn-cs"/>
              </a:rPr>
              <a:t>Gamma, </a:t>
            </a:r>
            <a:r>
              <a:rPr lang="en-AU" sz="1200" kern="1200" dirty="0" smtClean="0">
                <a:solidFill>
                  <a:schemeClr val="tx1"/>
                </a:solidFill>
                <a:effectLst/>
                <a:latin typeface="+mn-lt"/>
                <a:ea typeface="+mn-ea"/>
                <a:cs typeface="+mn-cs"/>
              </a:rPr>
              <a:t>1947, hang from the ceiling rather than standing on the floor</a:t>
            </a:r>
            <a:r>
              <a:rPr lang="en-AU" sz="1200" i="1" kern="1200" dirty="0" smtClean="0">
                <a:solidFill>
                  <a:schemeClr val="tx1"/>
                </a:solidFill>
                <a:effectLst/>
                <a:latin typeface="+mn-lt"/>
                <a:ea typeface="+mn-ea"/>
                <a:cs typeface="+mn-cs"/>
              </a:rPr>
              <a:t>. </a:t>
            </a:r>
          </a:p>
          <a:p>
            <a:endParaRPr lang="en-AU" sz="1200" i="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Calder was very inventive in the way he initially transported these works of art. They were essentially flat packed, which meant they could easily be sent overseas for exhibitions. Of course, Calder would send very specific instructions on how the works of art were to be displayed, and would often travel with the works to see them installed.</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Discussion prompts</a:t>
            </a:r>
          </a:p>
          <a:p>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i="1" kern="1200" dirty="0" smtClean="0">
                <a:solidFill>
                  <a:schemeClr val="tx1"/>
                </a:solidFill>
                <a:effectLst/>
                <a:latin typeface="+mn-lt"/>
                <a:ea typeface="+mn-ea"/>
                <a:cs typeface="+mn-cs"/>
              </a:rPr>
              <a:t>Gamma </a:t>
            </a:r>
            <a:r>
              <a:rPr lang="en-AU" sz="1200" kern="1200" dirty="0" smtClean="0">
                <a:solidFill>
                  <a:schemeClr val="tx1"/>
                </a:solidFill>
                <a:effectLst/>
                <a:latin typeface="+mn-lt"/>
                <a:ea typeface="+mn-ea"/>
                <a:cs typeface="+mn-cs"/>
              </a:rPr>
              <a:t>is a large sculpture which features colourful discs made using paint and sheet metal. From a single wire, hang two more wires, each supporting these colourful discs. The discs on the left sit parallel with the floor, while the discs on the right hang vertically. This part looks like a downward arrow in the photo. How has Calder created balance in </a:t>
            </a:r>
            <a:r>
              <a:rPr lang="en-AU" sz="1200" i="1" kern="1200" dirty="0" smtClean="0">
                <a:solidFill>
                  <a:schemeClr val="tx1"/>
                </a:solidFill>
                <a:effectLst/>
                <a:latin typeface="+mn-lt"/>
                <a:ea typeface="+mn-ea"/>
                <a:cs typeface="+mn-cs"/>
              </a:rPr>
              <a:t>Gamma</a:t>
            </a:r>
            <a:r>
              <a:rPr lang="en-AU" sz="1200" kern="1200" dirty="0" smtClean="0">
                <a:solidFill>
                  <a:schemeClr val="tx1"/>
                </a:solidFill>
                <a:effectLst/>
                <a:latin typeface="+mn-lt"/>
                <a:ea typeface="+mn-ea"/>
                <a:cs typeface="+mn-cs"/>
              </a:rPr>
              <a:t>? Consider shape, form and colour in your answer.</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How do you think </a:t>
            </a:r>
            <a:r>
              <a:rPr lang="en-AU" sz="1200" i="1" kern="1200" dirty="0" smtClean="0">
                <a:solidFill>
                  <a:schemeClr val="tx1"/>
                </a:solidFill>
                <a:effectLst/>
                <a:latin typeface="+mn-lt"/>
                <a:ea typeface="+mn-ea"/>
                <a:cs typeface="+mn-cs"/>
              </a:rPr>
              <a:t>Triple Gong </a:t>
            </a:r>
            <a:r>
              <a:rPr lang="en-AU" sz="1200" kern="1200" dirty="0" smtClean="0">
                <a:solidFill>
                  <a:schemeClr val="tx1"/>
                </a:solidFill>
                <a:effectLst/>
                <a:latin typeface="+mn-lt"/>
                <a:ea typeface="+mn-ea"/>
                <a:cs typeface="+mn-cs"/>
              </a:rPr>
              <a:t>might move? What does it remind you of? Explain why.</a:t>
            </a:r>
          </a:p>
          <a:p>
            <a:r>
              <a:rPr lang="en-AU" sz="1200" kern="1200" dirty="0" smtClean="0">
                <a:solidFill>
                  <a:schemeClr val="tx1"/>
                </a:solidFill>
                <a:effectLst/>
                <a:latin typeface="+mn-lt"/>
                <a:ea typeface="+mn-ea"/>
                <a:cs typeface="+mn-cs"/>
              </a:rPr>
              <a:t> </a:t>
            </a:r>
          </a:p>
          <a:p>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285888-6010-41B8-BBBC-049D4F0D9BF4}" type="slidenum">
              <a:rPr lang="en-US" smtClean="0"/>
              <a:t>7</a:t>
            </a:fld>
            <a:endParaRPr lang="en-US"/>
          </a:p>
        </p:txBody>
      </p:sp>
    </p:spTree>
    <p:extLst>
      <p:ext uri="{BB962C8B-B14F-4D97-AF65-F5344CB8AC3E}">
        <p14:creationId xmlns:p14="http://schemas.microsoft.com/office/powerpoint/2010/main" val="223378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Share this information with students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the 1930s Calder began to make much larger sculptures called stabiles. Calder’s friend, the artist Jean Arp, invented the term </a:t>
            </a:r>
            <a:r>
              <a:rPr lang="en-AU" sz="1200" i="1" kern="1200" dirty="0" smtClean="0">
                <a:solidFill>
                  <a:schemeClr val="tx1"/>
                </a:solidFill>
                <a:effectLst/>
                <a:latin typeface="+mn-lt"/>
                <a:ea typeface="+mn-ea"/>
                <a:cs typeface="+mn-cs"/>
              </a:rPr>
              <a:t>stabile</a:t>
            </a:r>
            <a:r>
              <a:rPr lang="en-AU" sz="1200" kern="1200" dirty="0" smtClean="0">
                <a:solidFill>
                  <a:schemeClr val="tx1"/>
                </a:solidFill>
                <a:effectLst/>
                <a:latin typeface="+mn-lt"/>
                <a:ea typeface="+mn-ea"/>
                <a:cs typeface="+mn-cs"/>
              </a:rPr>
              <a:t> in 1932 to describe his grounded sculptures.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1937, Calder created his first large bolted stabile fashioned entirely from sheet metal, which he called </a:t>
            </a:r>
            <a:r>
              <a:rPr lang="en-AU" sz="1200" i="1" kern="1200" dirty="0" smtClean="0">
                <a:solidFill>
                  <a:schemeClr val="tx1"/>
                </a:solidFill>
                <a:effectLst/>
                <a:latin typeface="+mn-lt"/>
                <a:ea typeface="+mn-ea"/>
                <a:cs typeface="+mn-cs"/>
              </a:rPr>
              <a:t>Devil Fish</a:t>
            </a:r>
            <a:r>
              <a:rPr lang="en-AU" sz="1200" kern="1200" dirty="0" smtClean="0">
                <a:solidFill>
                  <a:schemeClr val="tx1"/>
                </a:solidFill>
                <a:effectLst/>
                <a:latin typeface="+mn-lt"/>
                <a:ea typeface="+mn-ea"/>
                <a:cs typeface="+mn-cs"/>
              </a:rPr>
              <a:t>. </a:t>
            </a:r>
          </a:p>
          <a:p>
            <a:endParaRPr lang="en-AU" sz="1200" i="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Black Beast</a:t>
            </a:r>
            <a:r>
              <a:rPr lang="en-AU" sz="1200" kern="1200" dirty="0" smtClean="0">
                <a:solidFill>
                  <a:schemeClr val="tx1"/>
                </a:solidFill>
                <a:effectLst/>
                <a:latin typeface="+mn-lt"/>
                <a:ea typeface="+mn-ea"/>
                <a:cs typeface="+mn-cs"/>
              </a:rPr>
              <a:t>, another stabile in the exhibition, is even larger than </a:t>
            </a:r>
            <a:r>
              <a:rPr lang="en-AU" sz="1200" i="1" kern="1200" dirty="0" smtClean="0">
                <a:solidFill>
                  <a:schemeClr val="tx1"/>
                </a:solidFill>
                <a:effectLst/>
                <a:latin typeface="+mn-lt"/>
                <a:ea typeface="+mn-ea"/>
                <a:cs typeface="+mn-cs"/>
              </a:rPr>
              <a:t>Devil Fish,</a:t>
            </a:r>
            <a:r>
              <a:rPr lang="en-AU" sz="1200" kern="1200" dirty="0" smtClean="0">
                <a:solidFill>
                  <a:schemeClr val="tx1"/>
                </a:solidFill>
                <a:effectLst/>
                <a:latin typeface="+mn-lt"/>
                <a:ea typeface="+mn-ea"/>
                <a:cs typeface="+mn-cs"/>
              </a:rPr>
              <a:t> and was created only a few years later in 1940.</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Discussion prompts</a:t>
            </a:r>
          </a:p>
          <a:p>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Use a ruler, measuring tape or perhaps even your body to create and imagine the space that </a:t>
            </a:r>
            <a:r>
              <a:rPr lang="en-AU" sz="1200" i="1" kern="1200" dirty="0" smtClean="0">
                <a:solidFill>
                  <a:schemeClr val="tx1"/>
                </a:solidFill>
                <a:effectLst/>
                <a:latin typeface="+mn-lt"/>
                <a:ea typeface="+mn-ea"/>
                <a:cs typeface="+mn-cs"/>
              </a:rPr>
              <a:t>Black Beast</a:t>
            </a:r>
            <a:r>
              <a:rPr lang="en-AU" sz="1200" kern="1200" dirty="0" smtClean="0">
                <a:solidFill>
                  <a:schemeClr val="tx1"/>
                </a:solidFill>
                <a:effectLst/>
                <a:latin typeface="+mn-lt"/>
                <a:ea typeface="+mn-ea"/>
                <a:cs typeface="+mn-cs"/>
              </a:rPr>
              <a:t> or </a:t>
            </a:r>
            <a:r>
              <a:rPr lang="en-AU" sz="1200" i="1" kern="1200" dirty="0" smtClean="0">
                <a:solidFill>
                  <a:schemeClr val="tx1"/>
                </a:solidFill>
                <a:effectLst/>
                <a:latin typeface="+mn-lt"/>
                <a:ea typeface="+mn-ea"/>
                <a:cs typeface="+mn-cs"/>
              </a:rPr>
              <a:t>Devil Fish</a:t>
            </a:r>
            <a:r>
              <a:rPr lang="en-AU" sz="1200" kern="1200" dirty="0" smtClean="0">
                <a:solidFill>
                  <a:schemeClr val="tx1"/>
                </a:solidFill>
                <a:effectLst/>
                <a:latin typeface="+mn-lt"/>
                <a:ea typeface="+mn-ea"/>
                <a:cs typeface="+mn-cs"/>
              </a:rPr>
              <a:t> might occupy.</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AU" sz="1200" kern="1200" dirty="0" smtClean="0">
                <a:solidFill>
                  <a:schemeClr val="tx1"/>
                </a:solidFill>
                <a:effectLst/>
                <a:latin typeface="+mn-lt"/>
                <a:ea typeface="+mn-ea"/>
                <a:cs typeface="+mn-cs"/>
              </a:rPr>
              <a:t>Do you think that the size of a work of art changes the way we might interpret it? Why or why not?</a:t>
            </a:r>
          </a:p>
          <a:p>
            <a:pPr lvl="0"/>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Reflection</a:t>
            </a:r>
          </a:p>
          <a:p>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Why do you think this exhibition is titled </a:t>
            </a:r>
            <a:r>
              <a:rPr lang="en-US" sz="1200" i="1" kern="1200" dirty="0" smtClean="0">
                <a:solidFill>
                  <a:schemeClr val="tx1"/>
                </a:solidFill>
                <a:effectLst/>
                <a:latin typeface="+mn-lt"/>
                <a:ea typeface="+mn-ea"/>
                <a:cs typeface="+mn-cs"/>
              </a:rPr>
              <a:t>Radical Inventor</a:t>
            </a:r>
            <a:r>
              <a:rPr lang="en-US" sz="1200" kern="1200" dirty="0" smtClean="0">
                <a:solidFill>
                  <a:schemeClr val="tx1"/>
                </a:solidFill>
                <a:effectLst/>
                <a:latin typeface="+mn-lt"/>
                <a:ea typeface="+mn-ea"/>
                <a:cs typeface="+mn-cs"/>
              </a:rPr>
              <a:t>? What does this mean? </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What do you think makes Calder a radical inventor? </a:t>
            </a:r>
          </a:p>
          <a:p>
            <a:pPr marL="171450" lvl="0" indent="-171450">
              <a:buFont typeface="Wingdings" panose="05000000000000000000" pitchFamily="2" charset="2"/>
              <a:buChar char="Ø"/>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Further information and classroom activities can be found in </a:t>
            </a:r>
            <a:r>
              <a:rPr lang="en-US" sz="1200" i="0" kern="1200" dirty="0" smtClean="0">
                <a:solidFill>
                  <a:schemeClr val="tx1"/>
                </a:solidFill>
                <a:effectLst/>
                <a:latin typeface="+mn-lt"/>
                <a:ea typeface="+mn-ea"/>
                <a:cs typeface="+mn-cs"/>
              </a:rPr>
              <a:t>the </a:t>
            </a:r>
            <a:r>
              <a:rPr lang="en-US" sz="1200" i="0" kern="1200" baseline="0" dirty="0" smtClean="0">
                <a:solidFill>
                  <a:schemeClr val="tx1"/>
                </a:solidFill>
                <a:effectLst/>
                <a:latin typeface="+mn-lt"/>
                <a:ea typeface="+mn-ea"/>
                <a:cs typeface="+mn-cs"/>
              </a:rPr>
              <a:t>Calder Foundation teaching guide</a:t>
            </a:r>
            <a:r>
              <a:rPr lang="en-US" sz="1200" i="1" kern="1200" baseline="0" dirty="0" smtClean="0">
                <a:solidFill>
                  <a:schemeClr val="tx1"/>
                </a:solidFill>
                <a:effectLst/>
                <a:latin typeface="+mn-lt"/>
                <a:ea typeface="+mn-ea"/>
                <a:cs typeface="+mn-cs"/>
              </a:rPr>
              <a:t>: </a:t>
            </a:r>
            <a:r>
              <a:rPr lang="en-AU" dirty="0" smtClean="0">
                <a:hlinkClick r:id="rId3"/>
              </a:rPr>
              <a:t>http://www.calder.org/contact/teaching-guide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Notes </a:t>
            </a:r>
          </a:p>
          <a:p>
            <a:r>
              <a:rPr lang="en-A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Alexander Calder, ‘Mobiles’, in Myfanwy Evans (ed.),</a:t>
            </a:r>
            <a:r>
              <a:rPr lang="en-US" sz="1200" i="1" kern="1200" dirty="0" smtClean="0">
                <a:solidFill>
                  <a:schemeClr val="tx1"/>
                </a:solidFill>
                <a:effectLst/>
                <a:latin typeface="+mn-lt"/>
                <a:ea typeface="+mn-ea"/>
                <a:cs typeface="+mn-cs"/>
              </a:rPr>
              <a:t> The Painter’s Object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Gerold</a:t>
            </a:r>
            <a:r>
              <a:rPr lang="en-US" sz="1200" kern="1200" dirty="0" smtClean="0">
                <a:solidFill>
                  <a:schemeClr val="tx1"/>
                </a:solidFill>
                <a:effectLst/>
                <a:latin typeface="+mn-lt"/>
                <a:ea typeface="+mn-ea"/>
                <a:cs typeface="+mn-cs"/>
              </a:rPr>
              <a:t> Howe, London,  1937, p. 62.</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Alexander Calder, ‘Mobiles’, in Myfanwy Evans (ed.),</a:t>
            </a:r>
            <a:r>
              <a:rPr lang="en-US" sz="1200" i="1" kern="1200" dirty="0" smtClean="0">
                <a:solidFill>
                  <a:schemeClr val="tx1"/>
                </a:solidFill>
                <a:effectLst/>
                <a:latin typeface="+mn-lt"/>
                <a:ea typeface="+mn-ea"/>
                <a:cs typeface="+mn-cs"/>
              </a:rPr>
              <a:t> The Painter’s Object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Gerold</a:t>
            </a:r>
            <a:r>
              <a:rPr lang="en-US" sz="1200" kern="1200" dirty="0" smtClean="0">
                <a:solidFill>
                  <a:schemeClr val="tx1"/>
                </a:solidFill>
                <a:effectLst/>
                <a:latin typeface="+mn-lt"/>
                <a:ea typeface="+mn-ea"/>
                <a:cs typeface="+mn-cs"/>
              </a:rPr>
              <a:t> Howe, London,  1937, p. 62.</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285888-6010-41B8-BBBC-049D4F0D9BF4}" type="slidenum">
              <a:rPr lang="en-US" smtClean="0"/>
              <a:t>8</a:t>
            </a:fld>
            <a:endParaRPr lang="en-US"/>
          </a:p>
        </p:txBody>
      </p:sp>
    </p:spTree>
    <p:extLst>
      <p:ext uri="{BB962C8B-B14F-4D97-AF65-F5344CB8AC3E}">
        <p14:creationId xmlns:p14="http://schemas.microsoft.com/office/powerpoint/2010/main" val="160575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4000" y="254000"/>
            <a:ext cx="580390" cy="276860"/>
          </a:xfrm>
          <a:custGeom>
            <a:avLst/>
            <a:gdLst/>
            <a:ahLst/>
            <a:cxnLst/>
            <a:rect l="l" t="t" r="r" b="b"/>
            <a:pathLst>
              <a:path w="580390" h="276859">
                <a:moveTo>
                  <a:pt x="580339" y="0"/>
                </a:moveTo>
                <a:lnTo>
                  <a:pt x="0" y="0"/>
                </a:lnTo>
                <a:lnTo>
                  <a:pt x="0" y="276351"/>
                </a:lnTo>
                <a:lnTo>
                  <a:pt x="580339" y="276351"/>
                </a:lnTo>
                <a:lnTo>
                  <a:pt x="580339" y="222999"/>
                </a:lnTo>
                <a:lnTo>
                  <a:pt x="290182" y="222999"/>
                </a:lnTo>
                <a:lnTo>
                  <a:pt x="278715" y="221107"/>
                </a:lnTo>
                <a:lnTo>
                  <a:pt x="55410" y="221107"/>
                </a:lnTo>
                <a:lnTo>
                  <a:pt x="55410" y="55079"/>
                </a:lnTo>
                <a:lnTo>
                  <a:pt x="278715" y="55079"/>
                </a:lnTo>
                <a:lnTo>
                  <a:pt x="290182" y="53187"/>
                </a:lnTo>
                <a:lnTo>
                  <a:pt x="580339" y="53187"/>
                </a:lnTo>
                <a:lnTo>
                  <a:pt x="580339" y="0"/>
                </a:lnTo>
                <a:close/>
              </a:path>
              <a:path w="580390" h="276859">
                <a:moveTo>
                  <a:pt x="449901" y="128612"/>
                </a:moveTo>
                <a:lnTo>
                  <a:pt x="329069" y="128612"/>
                </a:lnTo>
                <a:lnTo>
                  <a:pt x="329069" y="181254"/>
                </a:lnTo>
                <a:lnTo>
                  <a:pt x="326593" y="198985"/>
                </a:lnTo>
                <a:lnTo>
                  <a:pt x="319227" y="212089"/>
                </a:lnTo>
                <a:lnTo>
                  <a:pt x="307059" y="220212"/>
                </a:lnTo>
                <a:lnTo>
                  <a:pt x="290182" y="222999"/>
                </a:lnTo>
                <a:lnTo>
                  <a:pt x="580339" y="222999"/>
                </a:lnTo>
                <a:lnTo>
                  <a:pt x="580339" y="221107"/>
                </a:lnTo>
                <a:lnTo>
                  <a:pt x="464172" y="221107"/>
                </a:lnTo>
                <a:lnTo>
                  <a:pt x="449901" y="128612"/>
                </a:lnTo>
                <a:close/>
              </a:path>
              <a:path w="580390" h="276859">
                <a:moveTo>
                  <a:pt x="78892" y="100863"/>
                </a:moveTo>
                <a:lnTo>
                  <a:pt x="78892" y="221107"/>
                </a:lnTo>
                <a:lnTo>
                  <a:pt x="111379" y="221107"/>
                </a:lnTo>
                <a:lnTo>
                  <a:pt x="78892" y="100863"/>
                </a:lnTo>
                <a:close/>
              </a:path>
              <a:path w="580390" h="276859">
                <a:moveTo>
                  <a:pt x="278715" y="55079"/>
                </a:moveTo>
                <a:lnTo>
                  <a:pt x="138176" y="55079"/>
                </a:lnTo>
                <a:lnTo>
                  <a:pt x="138176" y="221107"/>
                </a:lnTo>
                <a:lnTo>
                  <a:pt x="278715" y="221107"/>
                </a:lnTo>
                <a:lnTo>
                  <a:pt x="273297" y="220212"/>
                </a:lnTo>
                <a:lnTo>
                  <a:pt x="261126" y="212089"/>
                </a:lnTo>
                <a:lnTo>
                  <a:pt x="253758" y="198985"/>
                </a:lnTo>
                <a:lnTo>
                  <a:pt x="251282" y="181254"/>
                </a:lnTo>
                <a:lnTo>
                  <a:pt x="251282" y="94932"/>
                </a:lnTo>
                <a:lnTo>
                  <a:pt x="253758" y="77201"/>
                </a:lnTo>
                <a:lnTo>
                  <a:pt x="261126" y="64096"/>
                </a:lnTo>
                <a:lnTo>
                  <a:pt x="273297" y="55974"/>
                </a:lnTo>
                <a:lnTo>
                  <a:pt x="278715" y="55079"/>
                </a:lnTo>
                <a:close/>
              </a:path>
              <a:path w="580390" h="276859">
                <a:moveTo>
                  <a:pt x="580339" y="55079"/>
                </a:moveTo>
                <a:lnTo>
                  <a:pt x="528675" y="55079"/>
                </a:lnTo>
                <a:lnTo>
                  <a:pt x="503059" y="221107"/>
                </a:lnTo>
                <a:lnTo>
                  <a:pt x="580339" y="221107"/>
                </a:lnTo>
                <a:lnTo>
                  <a:pt x="580339" y="55079"/>
                </a:lnTo>
                <a:close/>
              </a:path>
              <a:path w="580390" h="276859">
                <a:moveTo>
                  <a:pt x="299186" y="76911"/>
                </a:moveTo>
                <a:lnTo>
                  <a:pt x="282587" y="76911"/>
                </a:lnTo>
                <a:lnTo>
                  <a:pt x="277368" y="81406"/>
                </a:lnTo>
                <a:lnTo>
                  <a:pt x="277368" y="194779"/>
                </a:lnTo>
                <a:lnTo>
                  <a:pt x="282587" y="199047"/>
                </a:lnTo>
                <a:lnTo>
                  <a:pt x="299186" y="199047"/>
                </a:lnTo>
                <a:lnTo>
                  <a:pt x="304406" y="194779"/>
                </a:lnTo>
                <a:lnTo>
                  <a:pt x="304406" y="152323"/>
                </a:lnTo>
                <a:lnTo>
                  <a:pt x="292544" y="152323"/>
                </a:lnTo>
                <a:lnTo>
                  <a:pt x="292544" y="128612"/>
                </a:lnTo>
                <a:lnTo>
                  <a:pt x="449901" y="128612"/>
                </a:lnTo>
                <a:lnTo>
                  <a:pt x="447193" y="111061"/>
                </a:lnTo>
                <a:lnTo>
                  <a:pt x="304406" y="111061"/>
                </a:lnTo>
                <a:lnTo>
                  <a:pt x="304406" y="81406"/>
                </a:lnTo>
                <a:lnTo>
                  <a:pt x="299186" y="76911"/>
                </a:lnTo>
                <a:close/>
              </a:path>
              <a:path w="580390" h="276859">
                <a:moveTo>
                  <a:pt x="504723" y="55079"/>
                </a:moveTo>
                <a:lnTo>
                  <a:pt x="464883" y="55079"/>
                </a:lnTo>
                <a:lnTo>
                  <a:pt x="484797" y="190500"/>
                </a:lnTo>
                <a:lnTo>
                  <a:pt x="504723" y="55079"/>
                </a:lnTo>
                <a:close/>
              </a:path>
              <a:path w="580390" h="276859">
                <a:moveTo>
                  <a:pt x="114935" y="55079"/>
                </a:moveTo>
                <a:lnTo>
                  <a:pt x="88125" y="55079"/>
                </a:lnTo>
                <a:lnTo>
                  <a:pt x="114935" y="154457"/>
                </a:lnTo>
                <a:lnTo>
                  <a:pt x="114935" y="55079"/>
                </a:lnTo>
                <a:close/>
              </a:path>
              <a:path w="580390" h="276859">
                <a:moveTo>
                  <a:pt x="580339" y="53187"/>
                </a:moveTo>
                <a:lnTo>
                  <a:pt x="290182" y="53187"/>
                </a:lnTo>
                <a:lnTo>
                  <a:pt x="307059" y="55974"/>
                </a:lnTo>
                <a:lnTo>
                  <a:pt x="319227" y="64096"/>
                </a:lnTo>
                <a:lnTo>
                  <a:pt x="326593" y="77201"/>
                </a:lnTo>
                <a:lnTo>
                  <a:pt x="329069" y="94932"/>
                </a:lnTo>
                <a:lnTo>
                  <a:pt x="329069" y="111061"/>
                </a:lnTo>
                <a:lnTo>
                  <a:pt x="447193" y="111061"/>
                </a:lnTo>
                <a:lnTo>
                  <a:pt x="438556" y="55079"/>
                </a:lnTo>
                <a:lnTo>
                  <a:pt x="580339" y="55079"/>
                </a:lnTo>
                <a:lnTo>
                  <a:pt x="580339" y="53187"/>
                </a:lnTo>
                <a:close/>
              </a:path>
            </a:pathLst>
          </a:custGeom>
          <a:solidFill>
            <a:srgbClr val="231F20"/>
          </a:solidFill>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CE6433-2645-344D-9FF4-9B638A0F1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36B47-269B-A94B-9DF9-2D7A22ED3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353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7C16C-9ED9-D145-8E31-319C6CF64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30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D5C73-2DAB-D443-97D1-E95428701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24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249D8-DB4C-E040-A86C-FAEEAA07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3969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4ED52-1596-8E48-BFEE-C845F947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11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2FCB3A-5B59-2C41-AE2A-175CC30E3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4325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DAE54-5E49-7C44-B0C3-0FEB9DF0C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940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TotalTime>
  <Words>1245</Words>
  <Application>Microsoft Office PowerPoint</Application>
  <PresentationFormat>On-screen Show (4:3)</PresentationFormat>
  <Paragraphs>182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Nolan</dc:creator>
  <cp:lastModifiedBy>Monique Nolan</cp:lastModifiedBy>
  <cp:revision>23</cp:revision>
  <dcterms:created xsi:type="dcterms:W3CDTF">2019-03-18T23:20:04Z</dcterms:created>
  <dcterms:modified xsi:type="dcterms:W3CDTF">2019-04-03T02:43:39Z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2019-03-13T00:00:00Z</vt:filetime>
  </property>
  <property fmtid="{D5CDD505-2E9C-101B-9397-08002B2CF9AE}" pid="3" name="Creator">
    <vt:lpwstr>Adobe InDesign CC 14.0 (Macintosh)</vt:lpwstr>
  </property>
  <property fmtid="{D5CDD505-2E9C-101B-9397-08002B2CF9AE}" pid="4" name="LastSaved">
    <vt:filetime>2019-03-18T00:00:00Z</vt:filetime>
  </property>
</Properties>
</file>